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556" r:id="rId1"/>
  </p:sldMasterIdLst>
  <p:notesMasterIdLst>
    <p:notesMasterId r:id="rId78"/>
  </p:notesMasterIdLst>
  <p:handoutMasterIdLst>
    <p:handoutMasterId r:id="rId79"/>
  </p:handoutMasterIdLst>
  <p:sldIdLst>
    <p:sldId id="319" r:id="rId2"/>
    <p:sldId id="309" r:id="rId3"/>
    <p:sldId id="348" r:id="rId4"/>
    <p:sldId id="355" r:id="rId5"/>
    <p:sldId id="317" r:id="rId6"/>
    <p:sldId id="257" r:id="rId7"/>
    <p:sldId id="285" r:id="rId8"/>
    <p:sldId id="286" r:id="rId9"/>
    <p:sldId id="292" r:id="rId10"/>
    <p:sldId id="258" r:id="rId11"/>
    <p:sldId id="291" r:id="rId12"/>
    <p:sldId id="288" r:id="rId13"/>
    <p:sldId id="287" r:id="rId14"/>
    <p:sldId id="350" r:id="rId15"/>
    <p:sldId id="344" r:id="rId16"/>
    <p:sldId id="260" r:id="rId17"/>
    <p:sldId id="293" r:id="rId18"/>
    <p:sldId id="346" r:id="rId19"/>
    <p:sldId id="261" r:id="rId20"/>
    <p:sldId id="347" r:id="rId21"/>
    <p:sldId id="262" r:id="rId22"/>
    <p:sldId id="294" r:id="rId23"/>
    <p:sldId id="263" r:id="rId24"/>
    <p:sldId id="264" r:id="rId25"/>
    <p:sldId id="265" r:id="rId26"/>
    <p:sldId id="354" r:id="rId27"/>
    <p:sldId id="318" r:id="rId28"/>
    <p:sldId id="321" r:id="rId29"/>
    <p:sldId id="320" r:id="rId30"/>
    <p:sldId id="322" r:id="rId31"/>
    <p:sldId id="323" r:id="rId32"/>
    <p:sldId id="334" r:id="rId33"/>
    <p:sldId id="325" r:id="rId34"/>
    <p:sldId id="328" r:id="rId35"/>
    <p:sldId id="337" r:id="rId36"/>
    <p:sldId id="338" r:id="rId37"/>
    <p:sldId id="326" r:id="rId38"/>
    <p:sldId id="339" r:id="rId39"/>
    <p:sldId id="330" r:id="rId40"/>
    <p:sldId id="333" r:id="rId41"/>
    <p:sldId id="266" r:id="rId42"/>
    <p:sldId id="267" r:id="rId43"/>
    <p:sldId id="268" r:id="rId44"/>
    <p:sldId id="269" r:id="rId45"/>
    <p:sldId id="270" r:id="rId46"/>
    <p:sldId id="272" r:id="rId47"/>
    <p:sldId id="296" r:id="rId48"/>
    <p:sldId id="297" r:id="rId49"/>
    <p:sldId id="273" r:id="rId50"/>
    <p:sldId id="298" r:id="rId51"/>
    <p:sldId id="299" r:id="rId52"/>
    <p:sldId id="271" r:id="rId53"/>
    <p:sldId id="295" r:id="rId54"/>
    <p:sldId id="300" r:id="rId55"/>
    <p:sldId id="302" r:id="rId56"/>
    <p:sldId id="303" r:id="rId57"/>
    <p:sldId id="353" r:id="rId58"/>
    <p:sldId id="351" r:id="rId59"/>
    <p:sldId id="276" r:id="rId60"/>
    <p:sldId id="352" r:id="rId61"/>
    <p:sldId id="277" r:id="rId62"/>
    <p:sldId id="274" r:id="rId63"/>
    <p:sldId id="290" r:id="rId64"/>
    <p:sldId id="278" r:id="rId65"/>
    <p:sldId id="280" r:id="rId66"/>
    <p:sldId id="349" r:id="rId67"/>
    <p:sldId id="281" r:id="rId68"/>
    <p:sldId id="282" r:id="rId69"/>
    <p:sldId id="324" r:id="rId70"/>
    <p:sldId id="283" r:id="rId71"/>
    <p:sldId id="336" r:id="rId72"/>
    <p:sldId id="314" r:id="rId73"/>
    <p:sldId id="316" r:id="rId74"/>
    <p:sldId id="315" r:id="rId75"/>
    <p:sldId id="342" r:id="rId76"/>
    <p:sldId id="311" r:id="rId77"/>
  </p:sldIdLst>
  <p:sldSz cx="12192000" cy="6858000"/>
  <p:notesSz cx="68580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 Li" initials="JL" lastIdx="58" clrIdx="0">
    <p:extLst>
      <p:ext uri="{19B8F6BF-5375-455C-9EA6-DF929625EA0E}">
        <p15:presenceInfo xmlns:p15="http://schemas.microsoft.com/office/powerpoint/2012/main" userId="d50648e6684535ac" providerId="Windows Live"/>
      </p:ext>
    </p:extLst>
  </p:cmAuthor>
  <p:cmAuthor id="2" name="Jamie Love" initials="JL" lastIdx="13" clrIdx="1">
    <p:extLst>
      <p:ext uri="{19B8F6BF-5375-455C-9EA6-DF929625EA0E}">
        <p15:presenceInfo xmlns:p15="http://schemas.microsoft.com/office/powerpoint/2012/main" userId="b8d6218b334d09dc" providerId="Windows Live"/>
      </p:ext>
    </p:extLst>
  </p:cmAuthor>
  <p:cmAuthor id="3" name="Chi-Kwan Ho" initials="CH" lastIdx="14" clrIdx="2">
    <p:extLst>
      <p:ext uri="{19B8F6BF-5375-455C-9EA6-DF929625EA0E}">
        <p15:presenceInfo xmlns:p15="http://schemas.microsoft.com/office/powerpoint/2012/main" userId="S-1-5-21-1987792075-1436882243-48716514-187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47"/>
    <a:srgbClr val="FF2D2D"/>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3"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784AE8-ADFF-4D8F-8F48-A8443D94EDB4}" type="doc">
      <dgm:prSet loTypeId="urn:microsoft.com/office/officeart/2016/7/layout/BasicLinearProcessNumbered" loCatId="process" qsTypeId="urn:microsoft.com/office/officeart/2005/8/quickstyle/simple4" qsCatId="simple" csTypeId="urn:microsoft.com/office/officeart/2005/8/colors/colorful1" csCatId="colorful" phldr="1"/>
      <dgm:spPr/>
      <dgm:t>
        <a:bodyPr/>
        <a:lstStyle/>
        <a:p>
          <a:endParaRPr lang="en-US"/>
        </a:p>
      </dgm:t>
    </dgm:pt>
    <dgm:pt modelId="{D56E9F1D-C4B2-48A0-A0A1-F66E2974D3F9}">
      <dgm:prSet custT="1"/>
      <dgm:spPr/>
      <dgm:t>
        <a:bodyPr/>
        <a:lstStyle/>
        <a:p>
          <a:pPr algn="ctr"/>
          <a:r>
            <a:rPr lang="en-US" sz="2000" b="1" baseline="0">
              <a:latin typeface="Verdana" panose="020B0604030504040204" pitchFamily="34" charset="0"/>
              <a:ea typeface="Verdana" panose="020B0604030504040204" pitchFamily="34" charset="0"/>
              <a:cs typeface="Verdana" panose="020B0604030504040204" pitchFamily="34" charset="0"/>
            </a:rPr>
            <a:t>Make a plan: keep your hands busy and mind off cigarettes.</a:t>
          </a:r>
        </a:p>
        <a:p>
          <a:pPr algn="ctr"/>
          <a:r>
            <a:rPr lang="zh-TW" altLang="en-US" sz="2000" b="1" baseline="0">
              <a:latin typeface="PMingLiU" panose="02020500000000000000" pitchFamily="18" charset="-120"/>
              <a:ea typeface="PMingLiU" panose="02020500000000000000" pitchFamily="18" charset="-120"/>
              <a:cs typeface="Verdana" charset="0"/>
            </a:rPr>
            <a:t>制定計劃： 保持雙手忙碌 轉移煙 癮 的注意力</a:t>
          </a:r>
          <a:r>
            <a:rPr lang="zh-TW" sz="1900" b="1" baseline="0">
              <a:latin typeface="PMingLiU" panose="02020500000000000000" pitchFamily="18" charset="-120"/>
              <a:ea typeface="PMingLiU" panose="02020500000000000000" pitchFamily="18" charset="-120"/>
              <a:cs typeface="Verdana" charset="0"/>
            </a:rPr>
            <a:t>。</a:t>
          </a:r>
          <a:endParaRPr lang="en-US" sz="1900" b="1">
            <a:latin typeface="PMingLiU" panose="02020500000000000000" pitchFamily="18" charset="-120"/>
            <a:ea typeface="PMingLiU" panose="02020500000000000000" pitchFamily="18" charset="-120"/>
            <a:cs typeface="Verdana" charset="0"/>
          </a:endParaRPr>
        </a:p>
      </dgm:t>
    </dgm:pt>
    <dgm:pt modelId="{C242F179-8214-4BCD-926F-C40A360E3351}" type="parTrans" cxnId="{2E0A36A8-9672-48E6-8ADA-24D68FBD5621}">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DC061B43-7854-4451-9EAC-81E13CD473BA}" type="sibTrans" cxnId="{2E0A36A8-9672-48E6-8ADA-24D68FBD5621}">
      <dgm:prSet phldrT="1"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1</a:t>
          </a:r>
        </a:p>
      </dgm:t>
    </dgm:pt>
    <dgm:pt modelId="{453959F8-CEFB-4C8E-BEF1-79B7BB7DFF32}">
      <dgm:prSet custT="1"/>
      <dgm:spPr/>
      <dgm:t>
        <a:bodyPr/>
        <a:lstStyle/>
        <a:p>
          <a:pPr algn="ctr"/>
          <a:r>
            <a:rPr lang="en-US" sz="2000" b="1" baseline="0">
              <a:latin typeface="Verdana" panose="020B0604030504040204" pitchFamily="34" charset="0"/>
              <a:ea typeface="Verdana" panose="020B0604030504040204" pitchFamily="34" charset="0"/>
              <a:cs typeface="Verdana" panose="020B0604030504040204" pitchFamily="34" charset="0"/>
            </a:rPr>
            <a:t>Make your home and car smoke-free.</a:t>
          </a:r>
        </a:p>
        <a:p>
          <a:pPr algn="ctr"/>
          <a:endParaRPr lang="en-US" altLang="zh-TW" sz="900" b="1" baseline="0">
            <a:latin typeface="Verdana" panose="020B0604030504040204" pitchFamily="34" charset="0"/>
            <a:ea typeface="Verdana" panose="020B0604030504040204" pitchFamily="34" charset="0"/>
            <a:cs typeface="Verdana" panose="020B0604030504040204" pitchFamily="34" charset="0"/>
          </a:endParaRPr>
        </a:p>
        <a:p>
          <a:pPr algn="ctr"/>
          <a:endParaRPr lang="en-US" altLang="zh-TW" sz="900" b="1" baseline="0">
            <a:latin typeface="Verdana" panose="020B0604030504040204" pitchFamily="34" charset="0"/>
            <a:ea typeface="Verdana" panose="020B0604030504040204" pitchFamily="34" charset="0"/>
            <a:cs typeface="Verdana" panose="020B0604030504040204" pitchFamily="34" charset="0"/>
          </a:endParaRPr>
        </a:p>
        <a:p>
          <a:pPr algn="ctr"/>
          <a:endParaRPr lang="en-US" altLang="zh-TW" sz="700" b="1" baseline="0">
            <a:latin typeface="PMingLiU" panose="02020500000000000000" pitchFamily="18" charset="-120"/>
            <a:ea typeface="PMingLiU" panose="02020500000000000000" pitchFamily="18" charset="-120"/>
            <a:cs typeface="Verdana" panose="020B0604030504040204" pitchFamily="34" charset="0"/>
          </a:endParaRPr>
        </a:p>
        <a:p>
          <a:pPr algn="ctr"/>
          <a:r>
            <a:rPr lang="zh-TW" sz="2000" b="1" baseline="0">
              <a:latin typeface="PMingLiU" panose="02020500000000000000" pitchFamily="18" charset="-120"/>
              <a:ea typeface="PMingLiU" panose="02020500000000000000" pitchFamily="18" charset="-120"/>
              <a:cs typeface="Verdana" charset="0"/>
            </a:rPr>
            <a:t>把你的住所及汽車變成禁煙區</a:t>
          </a:r>
          <a:r>
            <a:rPr lang="zh-CN" sz="2000" b="1" baseline="0">
              <a:latin typeface="PMingLiU" panose="02020500000000000000" pitchFamily="18" charset="-120"/>
              <a:ea typeface="PMingLiU" panose="02020500000000000000" pitchFamily="18" charset="-120"/>
              <a:cs typeface="Verdana" charset="0"/>
            </a:rPr>
            <a:t>。</a:t>
          </a:r>
          <a:endParaRPr lang="en-US" sz="2000" b="1">
            <a:latin typeface="PMingLiU" panose="02020500000000000000" pitchFamily="18" charset="-120"/>
            <a:ea typeface="PMingLiU" panose="02020500000000000000" pitchFamily="18" charset="-120"/>
            <a:cs typeface="Verdana" charset="0"/>
          </a:endParaRPr>
        </a:p>
      </dgm:t>
    </dgm:pt>
    <dgm:pt modelId="{6B3D9CF7-E681-4936-BF78-C7810DC3AD98}" type="parTrans" cxnId="{CD57A55C-8A46-4052-9A41-B216F1425905}">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027CCA0D-4D25-46B5-8079-C681D0D83551}" type="sibTrans" cxnId="{CD57A55C-8A46-4052-9A41-B216F1425905}">
      <dgm:prSet phldrT="2"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2</a:t>
          </a:r>
        </a:p>
      </dgm:t>
    </dgm:pt>
    <dgm:pt modelId="{89BA289F-D420-4D73-B6EB-DFCDA889CBCA}">
      <dgm:prSet custT="1"/>
      <dgm:spPr/>
      <dgm:t>
        <a:bodyPr/>
        <a:lstStyle/>
        <a:p>
          <a:pPr algn="ctr"/>
          <a:r>
            <a:rPr lang="en-US" sz="1700" b="1" baseline="0">
              <a:latin typeface="Verdana" panose="020B0604030504040204" pitchFamily="34" charset="0"/>
              <a:ea typeface="Verdana" panose="020B0604030504040204" pitchFamily="34" charset="0"/>
              <a:cs typeface="Verdana" panose="020B0604030504040204" pitchFamily="34" charset="0"/>
            </a:rPr>
            <a:t>Get support: talk to your family and friends about your plan to quit.</a:t>
          </a:r>
        </a:p>
        <a:p>
          <a:pPr algn="ctr"/>
          <a:r>
            <a:rPr lang="zh-TW" sz="1800" b="1" baseline="0">
              <a:latin typeface="PMingLiU" panose="02020500000000000000" pitchFamily="18" charset="-120"/>
              <a:ea typeface="PMingLiU" panose="02020500000000000000" pitchFamily="18" charset="-120"/>
              <a:cs typeface="Verdana" charset="0"/>
            </a:rPr>
            <a:t>尋求支持</a:t>
          </a:r>
          <a:r>
            <a:rPr lang="zh-CN" sz="1800" b="1" baseline="0">
              <a:latin typeface="PMingLiU" panose="02020500000000000000" pitchFamily="18" charset="-120"/>
              <a:ea typeface="PMingLiU" panose="02020500000000000000" pitchFamily="18" charset="-120"/>
              <a:cs typeface="Verdana" charset="0"/>
            </a:rPr>
            <a:t>：</a:t>
          </a:r>
          <a:r>
            <a:rPr lang="zh-TW" altLang="en-US" sz="1800" b="1">
              <a:latin typeface="PMingLiU" panose="02020500000000000000" pitchFamily="18" charset="-120"/>
              <a:ea typeface="PMingLiU" panose="02020500000000000000" pitchFamily="18" charset="-120"/>
              <a:cs typeface="Verdana" charset="0"/>
            </a:rPr>
            <a:t>與親友談論</a:t>
          </a:r>
          <a:r>
            <a:rPr lang="zh-TW" sz="1800" b="1" baseline="0">
              <a:latin typeface="PMingLiU" panose="02020500000000000000" pitchFamily="18" charset="-120"/>
              <a:ea typeface="PMingLiU" panose="02020500000000000000" pitchFamily="18" charset="-120"/>
              <a:cs typeface="Verdana" charset="0"/>
            </a:rPr>
            <a:t>你正在計劃戒煙，讓他們知道可以怎麼樣幫助你</a:t>
          </a:r>
          <a:r>
            <a:rPr lang="zh-CN" sz="1800" b="1" baseline="0">
              <a:latin typeface="PMingLiU" panose="02020500000000000000" pitchFamily="18" charset="-120"/>
              <a:ea typeface="PMingLiU" panose="02020500000000000000" pitchFamily="18" charset="-120"/>
              <a:cs typeface="Verdana" charset="0"/>
            </a:rPr>
            <a:t>。</a:t>
          </a:r>
          <a:endParaRPr lang="en-US" sz="4400" b="1">
            <a:latin typeface="PMingLiU" panose="02020500000000000000" pitchFamily="18" charset="-120"/>
            <a:ea typeface="PMingLiU" panose="02020500000000000000" pitchFamily="18" charset="-120"/>
            <a:cs typeface="Verdana" charset="0"/>
          </a:endParaRPr>
        </a:p>
      </dgm:t>
    </dgm:pt>
    <dgm:pt modelId="{8EC3B65E-5D64-4F9E-B64E-B4B054B27049}" type="parTrans" cxnId="{2041AD97-7F6B-4424-8244-BF3F8C187EB5}">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9ED36573-873C-4165-A9EB-480BA264ABD6}" type="sibTrans" cxnId="{2041AD97-7F6B-4424-8244-BF3F8C187EB5}">
      <dgm:prSet phldrT="3"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3</a:t>
          </a:r>
        </a:p>
      </dgm:t>
    </dgm:pt>
    <dgm:pt modelId="{9EE2A110-B5B8-43CD-A965-3BE68428410F}">
      <dgm:prSet custT="1"/>
      <dgm:spPr/>
      <dgm:t>
        <a:bodyPr/>
        <a:lstStyle/>
        <a:p>
          <a:pPr algn="ctr"/>
          <a:r>
            <a:rPr lang="en-US" sz="2100" b="1" baseline="0">
              <a:latin typeface="Verdana" panose="020B0604030504040204" pitchFamily="34" charset="0"/>
              <a:ea typeface="Verdana" panose="020B0604030504040204" pitchFamily="34" charset="0"/>
              <a:cs typeface="Verdana" panose="020B0604030504040204" pitchFamily="34" charset="0"/>
            </a:rPr>
            <a:t>Use a quitting aid: nicotine patches and gum.</a:t>
          </a:r>
          <a:endParaRPr lang="en-US" altLang="zh-TW" sz="2100" b="1" baseline="0">
            <a:latin typeface="Verdana" panose="020B0604030504040204" pitchFamily="34" charset="0"/>
            <a:ea typeface="Verdana" panose="020B0604030504040204" pitchFamily="34" charset="0"/>
            <a:cs typeface="Verdana" panose="020B0604030504040204" pitchFamily="34" charset="0"/>
          </a:endParaRPr>
        </a:p>
        <a:p>
          <a:pPr algn="ctr"/>
          <a:r>
            <a:rPr lang="zh-TW" altLang="en-US" sz="2000" b="1">
              <a:latin typeface="PMingLiU" panose="02020500000000000000" pitchFamily="18" charset="-120"/>
              <a:ea typeface="PMingLiU" panose="02020500000000000000" pitchFamily="18" charset="-120"/>
              <a:cs typeface="Verdana" charset="0"/>
            </a:rPr>
            <a:t>選用 戒煙尼古丁代替品： 膠貼及口香膠</a:t>
          </a:r>
          <a:r>
            <a:rPr lang="zh-CN" sz="2000" b="1" baseline="0">
              <a:latin typeface="PMingLiU" panose="02020500000000000000" pitchFamily="18" charset="-120"/>
              <a:ea typeface="PMingLiU" panose="02020500000000000000" pitchFamily="18" charset="-120"/>
              <a:cs typeface="Verdana" charset="0"/>
            </a:rPr>
            <a:t>。</a:t>
          </a:r>
          <a:endParaRPr lang="en-US" sz="2000" b="1">
            <a:latin typeface="PMingLiU" panose="02020500000000000000" pitchFamily="18" charset="-120"/>
            <a:ea typeface="PMingLiU" panose="02020500000000000000" pitchFamily="18" charset="-120"/>
            <a:cs typeface="Verdana" charset="0"/>
          </a:endParaRPr>
        </a:p>
      </dgm:t>
    </dgm:pt>
    <dgm:pt modelId="{E81C5B6E-4956-4EFE-B586-FEDD6B88A5D9}" type="parTrans" cxnId="{706E033A-B793-4A3C-9451-92CD0D337113}">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1D81354E-323B-45F2-BBBA-568E7E5A7E72}" type="sibTrans" cxnId="{706E033A-B793-4A3C-9451-92CD0D337113}">
      <dgm:prSet phldrT="4"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4</a:t>
          </a:r>
        </a:p>
      </dgm:t>
    </dgm:pt>
    <dgm:pt modelId="{B11729DD-C140-408B-82EF-822AF7F01D03}">
      <dgm:prSet custT="1"/>
      <dgm:spPr/>
      <dgm:t>
        <a:bodyPr/>
        <a:lstStyle/>
        <a:p>
          <a:pPr algn="ctr"/>
          <a:r>
            <a:rPr lang="en-US" sz="1750" b="1" baseline="0">
              <a:latin typeface="Verdana" panose="020B0604030504040204" pitchFamily="34" charset="0"/>
              <a:ea typeface="Verdana" panose="020B0604030504040204" pitchFamily="34" charset="0"/>
              <a:cs typeface="Verdana" panose="020B0604030504040204" pitchFamily="34" charset="0"/>
            </a:rPr>
            <a:t>Call (800) 838-8917: a trained advisor who CAN OFFER SUPPORT.</a:t>
          </a:r>
          <a:endParaRPr lang="en-US" altLang="zh-TW" sz="1800" b="1" baseline="0">
            <a:latin typeface="Verdana" panose="020B0604030504040204" pitchFamily="34" charset="0"/>
            <a:ea typeface="Verdana" panose="020B0604030504040204" pitchFamily="34" charset="0"/>
            <a:cs typeface="Verdana" panose="020B0604030504040204" pitchFamily="34" charset="0"/>
          </a:endParaRPr>
        </a:p>
        <a:p>
          <a:pPr algn="ctr"/>
          <a:r>
            <a:rPr lang="zh-TW" sz="1500" b="1" baseline="0">
              <a:latin typeface="PMingLiU" panose="02020500000000000000" pitchFamily="18" charset="-120"/>
              <a:ea typeface="PMingLiU" panose="02020500000000000000" pitchFamily="18" charset="-120"/>
              <a:cs typeface="Verdana" charset="0"/>
            </a:rPr>
            <a:t>致電戒煙專線</a:t>
          </a:r>
          <a:r>
            <a:rPr lang="zh-CN" sz="1500" b="1" baseline="0">
              <a:latin typeface="PMingLiU" panose="02020500000000000000" pitchFamily="18" charset="-120"/>
              <a:ea typeface="PMingLiU" panose="02020500000000000000" pitchFamily="18" charset="-120"/>
              <a:cs typeface="Verdana" charset="0"/>
            </a:rPr>
            <a:t> </a:t>
          </a:r>
          <a:r>
            <a:rPr lang="en-US" altLang="zh-CN" sz="1500" b="1" baseline="0">
              <a:latin typeface="PMingLiU" panose="02020500000000000000" pitchFamily="18" charset="-120"/>
              <a:ea typeface="PMingLiU" panose="02020500000000000000" pitchFamily="18" charset="-120"/>
              <a:cs typeface="Verdana" charset="0"/>
            </a:rPr>
            <a:t>       </a:t>
          </a:r>
          <a:r>
            <a:rPr lang="en-US" sz="1500" b="0" baseline="0">
              <a:latin typeface="PMingLiU" panose="02020500000000000000" pitchFamily="18" charset="-120"/>
              <a:ea typeface="PMingLiU" panose="02020500000000000000" pitchFamily="18" charset="-120"/>
              <a:cs typeface="Verdana" charset="0"/>
            </a:rPr>
            <a:t>(800) 838-8917</a:t>
          </a:r>
          <a:r>
            <a:rPr lang="zh-CN" sz="1500" b="0" baseline="0">
              <a:latin typeface="PMingLiU" panose="02020500000000000000" pitchFamily="18" charset="-120"/>
              <a:ea typeface="PMingLiU" panose="02020500000000000000" pitchFamily="18" charset="-120"/>
              <a:cs typeface="Verdana" charset="0"/>
            </a:rPr>
            <a:t>：</a:t>
          </a:r>
          <a:r>
            <a:rPr lang="zh-TW" sz="1500" b="0" baseline="0">
              <a:latin typeface="PMingLiU" panose="02020500000000000000" pitchFamily="18" charset="-120"/>
              <a:ea typeface="PMingLiU" panose="02020500000000000000" pitchFamily="18" charset="-120"/>
              <a:cs typeface="Verdana" charset="0"/>
            </a:rPr>
            <a:t> </a:t>
          </a:r>
          <a:r>
            <a:rPr lang="zh-TW" sz="1500" b="1" baseline="0">
              <a:latin typeface="PMingLiU" panose="02020500000000000000" pitchFamily="18" charset="-120"/>
              <a:ea typeface="PMingLiU" panose="02020500000000000000" pitchFamily="18" charset="-120"/>
              <a:cs typeface="Verdana" charset="0"/>
            </a:rPr>
            <a:t>受過專業訓練的顧問會幫助你做一個適合你個人的戒煙計劃</a:t>
          </a:r>
          <a:r>
            <a:rPr lang="zh-CN" sz="1500" b="1" baseline="0">
              <a:latin typeface="PMingLiU" panose="02020500000000000000" pitchFamily="18" charset="-120"/>
              <a:ea typeface="PMingLiU" panose="02020500000000000000" pitchFamily="18" charset="-120"/>
              <a:cs typeface="Verdana" charset="0"/>
            </a:rPr>
            <a:t>。</a:t>
          </a:r>
          <a:endParaRPr lang="en-US" sz="1500" b="1">
            <a:latin typeface="PMingLiU" panose="02020500000000000000" pitchFamily="18" charset="-120"/>
            <a:ea typeface="PMingLiU" panose="02020500000000000000" pitchFamily="18" charset="-120"/>
            <a:cs typeface="Verdana" charset="0"/>
          </a:endParaRPr>
        </a:p>
      </dgm:t>
    </dgm:pt>
    <dgm:pt modelId="{79E5092C-9DCE-480F-B1E2-EDFB510D4772}" type="parTrans" cxnId="{5019859C-A4C4-4783-9BE7-8CA54325F998}">
      <dgm:prSet/>
      <dgm:spPr/>
      <dgm:t>
        <a:bodyPr/>
        <a:lstStyle/>
        <a:p>
          <a:pPr algn="ctr"/>
          <a:endParaRPr lang="en-US">
            <a:latin typeface="Verdana" panose="020B0604030504040204" pitchFamily="34" charset="0"/>
            <a:ea typeface="Verdana" panose="020B0604030504040204" pitchFamily="34" charset="0"/>
            <a:cs typeface="Verdana" panose="020B0604030504040204" pitchFamily="34" charset="0"/>
          </a:endParaRPr>
        </a:p>
      </dgm:t>
    </dgm:pt>
    <dgm:pt modelId="{DE1B0283-EE5A-432A-BF28-64EBD6DFBC29}" type="sibTrans" cxnId="{5019859C-A4C4-4783-9BE7-8CA54325F998}">
      <dgm:prSet phldrT="5" phldr="0"/>
      <dgm:spPr/>
      <dgm:t>
        <a:bodyPr/>
        <a:lstStyle/>
        <a:p>
          <a:pPr algn="ctr"/>
          <a:r>
            <a:rPr lang="en-US">
              <a:latin typeface="Verdana" panose="020B0604030504040204" pitchFamily="34" charset="0"/>
              <a:ea typeface="Verdana" panose="020B0604030504040204" pitchFamily="34" charset="0"/>
              <a:cs typeface="Verdana" panose="020B0604030504040204" pitchFamily="34" charset="0"/>
            </a:rPr>
            <a:t>5</a:t>
          </a:r>
        </a:p>
      </dgm:t>
    </dgm:pt>
    <dgm:pt modelId="{B70A1EA9-72D8-4391-AF08-7820988C4229}" type="pres">
      <dgm:prSet presAssocID="{49784AE8-ADFF-4D8F-8F48-A8443D94EDB4}" presName="Name0" presStyleCnt="0">
        <dgm:presLayoutVars>
          <dgm:animLvl val="lvl"/>
          <dgm:resizeHandles val="exact"/>
        </dgm:presLayoutVars>
      </dgm:prSet>
      <dgm:spPr/>
    </dgm:pt>
    <dgm:pt modelId="{00ED5EC0-CC98-413C-937F-742906612E57}" type="pres">
      <dgm:prSet presAssocID="{D56E9F1D-C4B2-48A0-A0A1-F66E2974D3F9}" presName="compositeNode" presStyleCnt="0">
        <dgm:presLayoutVars>
          <dgm:bulletEnabled val="1"/>
        </dgm:presLayoutVars>
      </dgm:prSet>
      <dgm:spPr/>
    </dgm:pt>
    <dgm:pt modelId="{FAFA1847-C22B-4337-9AB6-4A43D0F6118B}" type="pres">
      <dgm:prSet presAssocID="{D56E9F1D-C4B2-48A0-A0A1-F66E2974D3F9}" presName="bgRect" presStyleLbl="bgAccFollowNode1" presStyleIdx="0" presStyleCnt="5" custScaleX="102227" custScaleY="172126" custLinFactNeighborX="-145" custLinFactNeighborY="699"/>
      <dgm:spPr/>
    </dgm:pt>
    <dgm:pt modelId="{E49CC541-34AB-4A46-B143-93E1AE0EF5C0}" type="pres">
      <dgm:prSet presAssocID="{DC061B43-7854-4451-9EAC-81E13CD473BA}" presName="sibTransNodeCircle" presStyleLbl="alignNode1" presStyleIdx="0" presStyleCnt="10" custLinFactY="-23109" custLinFactNeighborY="-100000">
        <dgm:presLayoutVars>
          <dgm:chMax val="0"/>
          <dgm:bulletEnabled/>
        </dgm:presLayoutVars>
      </dgm:prSet>
      <dgm:spPr/>
    </dgm:pt>
    <dgm:pt modelId="{0633D324-C0F9-4716-AFA1-01E3B411435D}" type="pres">
      <dgm:prSet presAssocID="{D56E9F1D-C4B2-48A0-A0A1-F66E2974D3F9}" presName="bottomLine" presStyleLbl="alignNode1" presStyleIdx="1" presStyleCnt="10" custLinFactY="-276790278" custLinFactNeighborX="509" custLinFactNeighborY="-276800000">
        <dgm:presLayoutVars/>
      </dgm:prSet>
      <dgm:spPr/>
    </dgm:pt>
    <dgm:pt modelId="{A7A3BA39-1DB8-4F73-A969-99D265F3B581}" type="pres">
      <dgm:prSet presAssocID="{D56E9F1D-C4B2-48A0-A0A1-F66E2974D3F9}" presName="nodeText" presStyleLbl="bgAccFollowNode1" presStyleIdx="0" presStyleCnt="5">
        <dgm:presLayoutVars>
          <dgm:bulletEnabled val="1"/>
        </dgm:presLayoutVars>
      </dgm:prSet>
      <dgm:spPr/>
    </dgm:pt>
    <dgm:pt modelId="{979A683C-D177-45F9-8CE8-7C509AC54F09}" type="pres">
      <dgm:prSet presAssocID="{DC061B43-7854-4451-9EAC-81E13CD473BA}" presName="sibTrans" presStyleCnt="0"/>
      <dgm:spPr/>
    </dgm:pt>
    <dgm:pt modelId="{275EA354-C4E4-4D33-B0EE-D9CABB776F05}" type="pres">
      <dgm:prSet presAssocID="{453959F8-CEFB-4C8E-BEF1-79B7BB7DFF32}" presName="compositeNode" presStyleCnt="0">
        <dgm:presLayoutVars>
          <dgm:bulletEnabled val="1"/>
        </dgm:presLayoutVars>
      </dgm:prSet>
      <dgm:spPr/>
    </dgm:pt>
    <dgm:pt modelId="{C2270359-5AA9-4318-961C-F2C841A48841}" type="pres">
      <dgm:prSet presAssocID="{453959F8-CEFB-4C8E-BEF1-79B7BB7DFF32}" presName="bgRect" presStyleLbl="bgAccFollowNode1" presStyleIdx="1" presStyleCnt="5" custScaleY="172126" custLinFactNeighborY="5331"/>
      <dgm:spPr/>
    </dgm:pt>
    <dgm:pt modelId="{CF4C983F-1B2D-4CBA-B7A3-D9CECA2FAB7B}" type="pres">
      <dgm:prSet presAssocID="{027CCA0D-4D25-46B5-8079-C681D0D83551}" presName="sibTransNodeCircle" presStyleLbl="alignNode1" presStyleIdx="2" presStyleCnt="10" custLinFactY="-20840" custLinFactNeighborY="-100000">
        <dgm:presLayoutVars>
          <dgm:chMax val="0"/>
          <dgm:bulletEnabled/>
        </dgm:presLayoutVars>
      </dgm:prSet>
      <dgm:spPr/>
    </dgm:pt>
    <dgm:pt modelId="{18B15223-BEE5-4D8D-B608-02B7651B8C57}" type="pres">
      <dgm:prSet presAssocID="{453959F8-CEFB-4C8E-BEF1-79B7BB7DFF32}" presName="bottomLine" presStyleLbl="alignNode1" presStyleIdx="3" presStyleCnt="10" custLinFactY="-280831944" custLinFactNeighborX="-884" custLinFactNeighborY="-280900000">
        <dgm:presLayoutVars/>
      </dgm:prSet>
      <dgm:spPr/>
    </dgm:pt>
    <dgm:pt modelId="{97DC0A65-F988-4208-9F13-C5E45F6B78E7}" type="pres">
      <dgm:prSet presAssocID="{453959F8-CEFB-4C8E-BEF1-79B7BB7DFF32}" presName="nodeText" presStyleLbl="bgAccFollowNode1" presStyleIdx="1" presStyleCnt="5">
        <dgm:presLayoutVars>
          <dgm:bulletEnabled val="1"/>
        </dgm:presLayoutVars>
      </dgm:prSet>
      <dgm:spPr/>
    </dgm:pt>
    <dgm:pt modelId="{E90C46B6-B4A9-4EBB-A94F-2A7CBB21F728}" type="pres">
      <dgm:prSet presAssocID="{027CCA0D-4D25-46B5-8079-C681D0D83551}" presName="sibTrans" presStyleCnt="0"/>
      <dgm:spPr/>
    </dgm:pt>
    <dgm:pt modelId="{D3C5FD06-787E-4C1A-906D-C351C44E87BD}" type="pres">
      <dgm:prSet presAssocID="{89BA289F-D420-4D73-B6EB-DFCDA889CBCA}" presName="compositeNode" presStyleCnt="0">
        <dgm:presLayoutVars>
          <dgm:bulletEnabled val="1"/>
        </dgm:presLayoutVars>
      </dgm:prSet>
      <dgm:spPr/>
    </dgm:pt>
    <dgm:pt modelId="{35F7B160-4256-489C-AAA1-46828451290B}" type="pres">
      <dgm:prSet presAssocID="{89BA289F-D420-4D73-B6EB-DFCDA889CBCA}" presName="bgRect" presStyleLbl="bgAccFollowNode1" presStyleIdx="2" presStyleCnt="5" custScaleY="172126"/>
      <dgm:spPr/>
    </dgm:pt>
    <dgm:pt modelId="{ED8BB937-8BE6-4856-A912-E987274B2B12}" type="pres">
      <dgm:prSet presAssocID="{9ED36573-873C-4165-A9EB-480BA264ABD6}" presName="sibTransNodeCircle" presStyleLbl="alignNode1" presStyleIdx="4" presStyleCnt="10" custLinFactY="-19691" custLinFactNeighborX="-1036" custLinFactNeighborY="-100000">
        <dgm:presLayoutVars>
          <dgm:chMax val="0"/>
          <dgm:bulletEnabled/>
        </dgm:presLayoutVars>
      </dgm:prSet>
      <dgm:spPr/>
    </dgm:pt>
    <dgm:pt modelId="{4CC4F74B-A53D-4705-8509-E8BA81139DDE}" type="pres">
      <dgm:prSet presAssocID="{89BA289F-D420-4D73-B6EB-DFCDA889CBCA}" presName="bottomLine" presStyleLbl="alignNode1" presStyleIdx="5" presStyleCnt="10" custLinFactY="-268608333" custLinFactNeighborX="-435" custLinFactNeighborY="-268700000">
        <dgm:presLayoutVars/>
      </dgm:prSet>
      <dgm:spPr/>
    </dgm:pt>
    <dgm:pt modelId="{12D3E537-3D44-4CAB-81B1-97F7CE9FDF60}" type="pres">
      <dgm:prSet presAssocID="{89BA289F-D420-4D73-B6EB-DFCDA889CBCA}" presName="nodeText" presStyleLbl="bgAccFollowNode1" presStyleIdx="2" presStyleCnt="5">
        <dgm:presLayoutVars>
          <dgm:bulletEnabled val="1"/>
        </dgm:presLayoutVars>
      </dgm:prSet>
      <dgm:spPr/>
    </dgm:pt>
    <dgm:pt modelId="{57B97F18-8663-4B67-80CF-704AEF91DDC2}" type="pres">
      <dgm:prSet presAssocID="{9ED36573-873C-4165-A9EB-480BA264ABD6}" presName="sibTrans" presStyleCnt="0"/>
      <dgm:spPr/>
    </dgm:pt>
    <dgm:pt modelId="{FC6FD9BB-3662-452B-B864-48BC3C0CC06C}" type="pres">
      <dgm:prSet presAssocID="{9EE2A110-B5B8-43CD-A965-3BE68428410F}" presName="compositeNode" presStyleCnt="0">
        <dgm:presLayoutVars>
          <dgm:bulletEnabled val="1"/>
        </dgm:presLayoutVars>
      </dgm:prSet>
      <dgm:spPr/>
    </dgm:pt>
    <dgm:pt modelId="{3693F17F-1341-4500-9A66-07B042E9800F}" type="pres">
      <dgm:prSet presAssocID="{9EE2A110-B5B8-43CD-A965-3BE68428410F}" presName="bgRect" presStyleLbl="bgAccFollowNode1" presStyleIdx="3" presStyleCnt="5" custScaleY="172126"/>
      <dgm:spPr/>
    </dgm:pt>
    <dgm:pt modelId="{4CB1725F-E2AB-444D-A0D1-D242C67C6D95}" type="pres">
      <dgm:prSet presAssocID="{1D81354E-323B-45F2-BBBA-568E7E5A7E72}" presName="sibTransNodeCircle" presStyleLbl="alignNode1" presStyleIdx="6" presStyleCnt="10" custLinFactY="-20655" custLinFactNeighborX="-2806" custLinFactNeighborY="-100000">
        <dgm:presLayoutVars>
          <dgm:chMax val="0"/>
          <dgm:bulletEnabled/>
        </dgm:presLayoutVars>
      </dgm:prSet>
      <dgm:spPr/>
    </dgm:pt>
    <dgm:pt modelId="{8E4997CB-D354-490F-BDC2-46180DD22659}" type="pres">
      <dgm:prSet presAssocID="{9EE2A110-B5B8-43CD-A965-3BE68428410F}" presName="bottomLine" presStyleLbl="alignNode1" presStyleIdx="7" presStyleCnt="10" custLinFactY="-256400000" custLinFactNeighborX="884" custLinFactNeighborY="-256484722">
        <dgm:presLayoutVars/>
      </dgm:prSet>
      <dgm:spPr/>
    </dgm:pt>
    <dgm:pt modelId="{C7607CEA-99F4-42D8-98F6-3C8D29A8DCE5}" type="pres">
      <dgm:prSet presAssocID="{9EE2A110-B5B8-43CD-A965-3BE68428410F}" presName="nodeText" presStyleLbl="bgAccFollowNode1" presStyleIdx="3" presStyleCnt="5">
        <dgm:presLayoutVars>
          <dgm:bulletEnabled val="1"/>
        </dgm:presLayoutVars>
      </dgm:prSet>
      <dgm:spPr/>
    </dgm:pt>
    <dgm:pt modelId="{CC857B65-705E-4AD4-8305-97490FC235F7}" type="pres">
      <dgm:prSet presAssocID="{1D81354E-323B-45F2-BBBA-568E7E5A7E72}" presName="sibTrans" presStyleCnt="0"/>
      <dgm:spPr/>
    </dgm:pt>
    <dgm:pt modelId="{BA315F14-25BB-42AD-8700-C1B24DC587C7}" type="pres">
      <dgm:prSet presAssocID="{B11729DD-C140-408B-82EF-822AF7F01D03}" presName="compositeNode" presStyleCnt="0">
        <dgm:presLayoutVars>
          <dgm:bulletEnabled val="1"/>
        </dgm:presLayoutVars>
      </dgm:prSet>
      <dgm:spPr/>
    </dgm:pt>
    <dgm:pt modelId="{1CB1B812-AA96-49E9-BDB6-90A8DBCAEB71}" type="pres">
      <dgm:prSet presAssocID="{B11729DD-C140-408B-82EF-822AF7F01D03}" presName="bgRect" presStyleLbl="bgAccFollowNode1" presStyleIdx="4" presStyleCnt="5" custScaleY="172126"/>
      <dgm:spPr/>
    </dgm:pt>
    <dgm:pt modelId="{A67B21E6-A04B-49A8-B9D0-0E9223AEDC9A}" type="pres">
      <dgm:prSet presAssocID="{DE1B0283-EE5A-432A-BF28-64EBD6DFBC29}" presName="sibTransNodeCircle" presStyleLbl="alignNode1" presStyleIdx="8" presStyleCnt="10" custLinFactY="-22058" custLinFactNeighborX="-1403" custLinFactNeighborY="-100000">
        <dgm:presLayoutVars>
          <dgm:chMax val="0"/>
          <dgm:bulletEnabled/>
        </dgm:presLayoutVars>
      </dgm:prSet>
      <dgm:spPr/>
    </dgm:pt>
    <dgm:pt modelId="{35DA083D-1826-41C1-8ADC-852557FDA56D}" type="pres">
      <dgm:prSet presAssocID="{B11729DD-C140-408B-82EF-822AF7F01D03}" presName="bottomLine" presStyleLbl="alignNode1" presStyleIdx="9" presStyleCnt="10" custScaleY="2000000" custLinFactY="-244200000" custLinFactNeighborX="-884" custLinFactNeighborY="-244261111">
        <dgm:presLayoutVars/>
      </dgm:prSet>
      <dgm:spPr/>
    </dgm:pt>
    <dgm:pt modelId="{56F1F61D-CF5F-4B53-A438-DD923BD1AF41}" type="pres">
      <dgm:prSet presAssocID="{B11729DD-C140-408B-82EF-822AF7F01D03}" presName="nodeText" presStyleLbl="bgAccFollowNode1" presStyleIdx="4" presStyleCnt="5">
        <dgm:presLayoutVars>
          <dgm:bulletEnabled val="1"/>
        </dgm:presLayoutVars>
      </dgm:prSet>
      <dgm:spPr/>
    </dgm:pt>
  </dgm:ptLst>
  <dgm:cxnLst>
    <dgm:cxn modelId="{74782204-6155-4372-8997-6A5BA716FEDE}" type="presOf" srcId="{9EE2A110-B5B8-43CD-A965-3BE68428410F}" destId="{C7607CEA-99F4-42D8-98F6-3C8D29A8DCE5}" srcOrd="1" destOrd="0" presId="urn:microsoft.com/office/officeart/2016/7/layout/BasicLinearProcessNumbered"/>
    <dgm:cxn modelId="{8F00640D-2622-4F0B-8892-114DECAB0D8C}" type="presOf" srcId="{89BA289F-D420-4D73-B6EB-DFCDA889CBCA}" destId="{12D3E537-3D44-4CAB-81B1-97F7CE9FDF60}" srcOrd="1" destOrd="0" presId="urn:microsoft.com/office/officeart/2016/7/layout/BasicLinearProcessNumbered"/>
    <dgm:cxn modelId="{BFD54C19-89DE-4F1F-9026-784F6D1F726C}" type="presOf" srcId="{1D81354E-323B-45F2-BBBA-568E7E5A7E72}" destId="{4CB1725F-E2AB-444D-A0D1-D242C67C6D95}" srcOrd="0" destOrd="0" presId="urn:microsoft.com/office/officeart/2016/7/layout/BasicLinearProcessNumbered"/>
    <dgm:cxn modelId="{8051CD29-603B-47B1-8839-0C2842F63754}" type="presOf" srcId="{D56E9F1D-C4B2-48A0-A0A1-F66E2974D3F9}" destId="{A7A3BA39-1DB8-4F73-A969-99D265F3B581}" srcOrd="1" destOrd="0" presId="urn:microsoft.com/office/officeart/2016/7/layout/BasicLinearProcessNumbered"/>
    <dgm:cxn modelId="{706E033A-B793-4A3C-9451-92CD0D337113}" srcId="{49784AE8-ADFF-4D8F-8F48-A8443D94EDB4}" destId="{9EE2A110-B5B8-43CD-A965-3BE68428410F}" srcOrd="3" destOrd="0" parTransId="{E81C5B6E-4956-4EFE-B586-FEDD6B88A5D9}" sibTransId="{1D81354E-323B-45F2-BBBA-568E7E5A7E72}"/>
    <dgm:cxn modelId="{3230285C-C9A0-48BE-9793-9C8C8C486E27}" type="presOf" srcId="{453959F8-CEFB-4C8E-BEF1-79B7BB7DFF32}" destId="{C2270359-5AA9-4318-961C-F2C841A48841}" srcOrd="0" destOrd="0" presId="urn:microsoft.com/office/officeart/2016/7/layout/BasicLinearProcessNumbered"/>
    <dgm:cxn modelId="{CD57A55C-8A46-4052-9A41-B216F1425905}" srcId="{49784AE8-ADFF-4D8F-8F48-A8443D94EDB4}" destId="{453959F8-CEFB-4C8E-BEF1-79B7BB7DFF32}" srcOrd="1" destOrd="0" parTransId="{6B3D9CF7-E681-4936-BF78-C7810DC3AD98}" sibTransId="{027CCA0D-4D25-46B5-8079-C681D0D83551}"/>
    <dgm:cxn modelId="{05893961-3132-46F0-80F1-933B1DDA50ED}" type="presOf" srcId="{D56E9F1D-C4B2-48A0-A0A1-F66E2974D3F9}" destId="{FAFA1847-C22B-4337-9AB6-4A43D0F6118B}" srcOrd="0" destOrd="0" presId="urn:microsoft.com/office/officeart/2016/7/layout/BasicLinearProcessNumbered"/>
    <dgm:cxn modelId="{41E1654C-90CD-4100-9B7C-5D67E3702448}" type="presOf" srcId="{DE1B0283-EE5A-432A-BF28-64EBD6DFBC29}" destId="{A67B21E6-A04B-49A8-B9D0-0E9223AEDC9A}" srcOrd="0" destOrd="0" presId="urn:microsoft.com/office/officeart/2016/7/layout/BasicLinearProcessNumbered"/>
    <dgm:cxn modelId="{E6C7824D-6399-4FB3-9ABD-142B9C68E425}" type="presOf" srcId="{89BA289F-D420-4D73-B6EB-DFCDA889CBCA}" destId="{35F7B160-4256-489C-AAA1-46828451290B}" srcOrd="0" destOrd="0" presId="urn:microsoft.com/office/officeart/2016/7/layout/BasicLinearProcessNumbered"/>
    <dgm:cxn modelId="{CD869E4D-9A89-458C-9CA8-81D915F5A37E}" type="presOf" srcId="{DC061B43-7854-4451-9EAC-81E13CD473BA}" destId="{E49CC541-34AB-4A46-B143-93E1AE0EF5C0}" srcOrd="0" destOrd="0" presId="urn:microsoft.com/office/officeart/2016/7/layout/BasicLinearProcessNumbered"/>
    <dgm:cxn modelId="{0598B24E-7436-406C-AF50-F19AA676F578}" type="presOf" srcId="{B11729DD-C140-408B-82EF-822AF7F01D03}" destId="{1CB1B812-AA96-49E9-BDB6-90A8DBCAEB71}" srcOrd="0" destOrd="0" presId="urn:microsoft.com/office/officeart/2016/7/layout/BasicLinearProcessNumbered"/>
    <dgm:cxn modelId="{7ECDBE90-C8E6-43CC-BE8C-A9A86CFBA383}" type="presOf" srcId="{9ED36573-873C-4165-A9EB-480BA264ABD6}" destId="{ED8BB937-8BE6-4856-A912-E987274B2B12}" srcOrd="0" destOrd="0" presId="urn:microsoft.com/office/officeart/2016/7/layout/BasicLinearProcessNumbered"/>
    <dgm:cxn modelId="{2041AD97-7F6B-4424-8244-BF3F8C187EB5}" srcId="{49784AE8-ADFF-4D8F-8F48-A8443D94EDB4}" destId="{89BA289F-D420-4D73-B6EB-DFCDA889CBCA}" srcOrd="2" destOrd="0" parTransId="{8EC3B65E-5D64-4F9E-B64E-B4B054B27049}" sibTransId="{9ED36573-873C-4165-A9EB-480BA264ABD6}"/>
    <dgm:cxn modelId="{5019859C-A4C4-4783-9BE7-8CA54325F998}" srcId="{49784AE8-ADFF-4D8F-8F48-A8443D94EDB4}" destId="{B11729DD-C140-408B-82EF-822AF7F01D03}" srcOrd="4" destOrd="0" parTransId="{79E5092C-9DCE-480F-B1E2-EDFB510D4772}" sibTransId="{DE1B0283-EE5A-432A-BF28-64EBD6DFBC29}"/>
    <dgm:cxn modelId="{46325DA0-5DC1-42E0-831B-E24FAE1FCCED}" type="presOf" srcId="{9EE2A110-B5B8-43CD-A965-3BE68428410F}" destId="{3693F17F-1341-4500-9A66-07B042E9800F}" srcOrd="0" destOrd="0" presId="urn:microsoft.com/office/officeart/2016/7/layout/BasicLinearProcessNumbered"/>
    <dgm:cxn modelId="{241586A6-6028-4C43-8636-C3BB9412CCB2}" type="presOf" srcId="{453959F8-CEFB-4C8E-BEF1-79B7BB7DFF32}" destId="{97DC0A65-F988-4208-9F13-C5E45F6B78E7}" srcOrd="1" destOrd="0" presId="urn:microsoft.com/office/officeart/2016/7/layout/BasicLinearProcessNumbered"/>
    <dgm:cxn modelId="{2E0A36A8-9672-48E6-8ADA-24D68FBD5621}" srcId="{49784AE8-ADFF-4D8F-8F48-A8443D94EDB4}" destId="{D56E9F1D-C4B2-48A0-A0A1-F66E2974D3F9}" srcOrd="0" destOrd="0" parTransId="{C242F179-8214-4BCD-926F-C40A360E3351}" sibTransId="{DC061B43-7854-4451-9EAC-81E13CD473BA}"/>
    <dgm:cxn modelId="{4630ECA9-3CCA-4CDE-97DB-F2799E043293}" type="presOf" srcId="{49784AE8-ADFF-4D8F-8F48-A8443D94EDB4}" destId="{B70A1EA9-72D8-4391-AF08-7820988C4229}" srcOrd="0" destOrd="0" presId="urn:microsoft.com/office/officeart/2016/7/layout/BasicLinearProcessNumbered"/>
    <dgm:cxn modelId="{D658A4D9-F731-4FD8-BE3C-87B61DB8022D}" type="presOf" srcId="{027CCA0D-4D25-46B5-8079-C681D0D83551}" destId="{CF4C983F-1B2D-4CBA-B7A3-D9CECA2FAB7B}" srcOrd="0" destOrd="0" presId="urn:microsoft.com/office/officeart/2016/7/layout/BasicLinearProcessNumbered"/>
    <dgm:cxn modelId="{8C6BB9ED-C3E8-46BB-93D0-6FD570B2C19D}" type="presOf" srcId="{B11729DD-C140-408B-82EF-822AF7F01D03}" destId="{56F1F61D-CF5F-4B53-A438-DD923BD1AF41}" srcOrd="1" destOrd="0" presId="urn:microsoft.com/office/officeart/2016/7/layout/BasicLinearProcessNumbered"/>
    <dgm:cxn modelId="{75BA3EC1-D9E6-4390-B8BD-552028CC70D6}" type="presParOf" srcId="{B70A1EA9-72D8-4391-AF08-7820988C4229}" destId="{00ED5EC0-CC98-413C-937F-742906612E57}" srcOrd="0" destOrd="0" presId="urn:microsoft.com/office/officeart/2016/7/layout/BasicLinearProcessNumbered"/>
    <dgm:cxn modelId="{349543AC-5289-4B5A-94D5-E78938E09D87}" type="presParOf" srcId="{00ED5EC0-CC98-413C-937F-742906612E57}" destId="{FAFA1847-C22B-4337-9AB6-4A43D0F6118B}" srcOrd="0" destOrd="0" presId="urn:microsoft.com/office/officeart/2016/7/layout/BasicLinearProcessNumbered"/>
    <dgm:cxn modelId="{0DCE3A3B-CC6F-43B9-8528-6703502C1C95}" type="presParOf" srcId="{00ED5EC0-CC98-413C-937F-742906612E57}" destId="{E49CC541-34AB-4A46-B143-93E1AE0EF5C0}" srcOrd="1" destOrd="0" presId="urn:microsoft.com/office/officeart/2016/7/layout/BasicLinearProcessNumbered"/>
    <dgm:cxn modelId="{212B8258-5507-4E1F-AE0A-F97817E44895}" type="presParOf" srcId="{00ED5EC0-CC98-413C-937F-742906612E57}" destId="{0633D324-C0F9-4716-AFA1-01E3B411435D}" srcOrd="2" destOrd="0" presId="urn:microsoft.com/office/officeart/2016/7/layout/BasicLinearProcessNumbered"/>
    <dgm:cxn modelId="{65B2E904-09B0-4EA1-8108-C58FCB802CE7}" type="presParOf" srcId="{00ED5EC0-CC98-413C-937F-742906612E57}" destId="{A7A3BA39-1DB8-4F73-A969-99D265F3B581}" srcOrd="3" destOrd="0" presId="urn:microsoft.com/office/officeart/2016/7/layout/BasicLinearProcessNumbered"/>
    <dgm:cxn modelId="{DA15461D-EE9C-450C-BD67-71FADACCD8BE}" type="presParOf" srcId="{B70A1EA9-72D8-4391-AF08-7820988C4229}" destId="{979A683C-D177-45F9-8CE8-7C509AC54F09}" srcOrd="1" destOrd="0" presId="urn:microsoft.com/office/officeart/2016/7/layout/BasicLinearProcessNumbered"/>
    <dgm:cxn modelId="{7B9D182A-E7F0-4F91-A422-7F79316EBCB6}" type="presParOf" srcId="{B70A1EA9-72D8-4391-AF08-7820988C4229}" destId="{275EA354-C4E4-4D33-B0EE-D9CABB776F05}" srcOrd="2" destOrd="0" presId="urn:microsoft.com/office/officeart/2016/7/layout/BasicLinearProcessNumbered"/>
    <dgm:cxn modelId="{8BC8637A-5DE4-4BBE-A95D-6C770F6C2081}" type="presParOf" srcId="{275EA354-C4E4-4D33-B0EE-D9CABB776F05}" destId="{C2270359-5AA9-4318-961C-F2C841A48841}" srcOrd="0" destOrd="0" presId="urn:microsoft.com/office/officeart/2016/7/layout/BasicLinearProcessNumbered"/>
    <dgm:cxn modelId="{CD473D82-9281-4994-8E71-6161DCDEFA93}" type="presParOf" srcId="{275EA354-C4E4-4D33-B0EE-D9CABB776F05}" destId="{CF4C983F-1B2D-4CBA-B7A3-D9CECA2FAB7B}" srcOrd="1" destOrd="0" presId="urn:microsoft.com/office/officeart/2016/7/layout/BasicLinearProcessNumbered"/>
    <dgm:cxn modelId="{F5828B1B-3E44-4E2B-B316-5F0F359E9920}" type="presParOf" srcId="{275EA354-C4E4-4D33-B0EE-D9CABB776F05}" destId="{18B15223-BEE5-4D8D-B608-02B7651B8C57}" srcOrd="2" destOrd="0" presId="urn:microsoft.com/office/officeart/2016/7/layout/BasicLinearProcessNumbered"/>
    <dgm:cxn modelId="{FFDC838C-1EE7-4D01-B58F-5AE7971340C9}" type="presParOf" srcId="{275EA354-C4E4-4D33-B0EE-D9CABB776F05}" destId="{97DC0A65-F988-4208-9F13-C5E45F6B78E7}" srcOrd="3" destOrd="0" presId="urn:microsoft.com/office/officeart/2016/7/layout/BasicLinearProcessNumbered"/>
    <dgm:cxn modelId="{0EC55491-3AE6-4996-B921-4DD9A9C7D324}" type="presParOf" srcId="{B70A1EA9-72D8-4391-AF08-7820988C4229}" destId="{E90C46B6-B4A9-4EBB-A94F-2A7CBB21F728}" srcOrd="3" destOrd="0" presId="urn:microsoft.com/office/officeart/2016/7/layout/BasicLinearProcessNumbered"/>
    <dgm:cxn modelId="{FB6F5DA9-E25A-4230-B30A-B148BFDC0C25}" type="presParOf" srcId="{B70A1EA9-72D8-4391-AF08-7820988C4229}" destId="{D3C5FD06-787E-4C1A-906D-C351C44E87BD}" srcOrd="4" destOrd="0" presId="urn:microsoft.com/office/officeart/2016/7/layout/BasicLinearProcessNumbered"/>
    <dgm:cxn modelId="{F10D59B6-27F4-4A48-8994-8D98A5E7BB1D}" type="presParOf" srcId="{D3C5FD06-787E-4C1A-906D-C351C44E87BD}" destId="{35F7B160-4256-489C-AAA1-46828451290B}" srcOrd="0" destOrd="0" presId="urn:microsoft.com/office/officeart/2016/7/layout/BasicLinearProcessNumbered"/>
    <dgm:cxn modelId="{B670CB95-CA5A-4E2C-BFEE-4E00A992E45A}" type="presParOf" srcId="{D3C5FD06-787E-4C1A-906D-C351C44E87BD}" destId="{ED8BB937-8BE6-4856-A912-E987274B2B12}" srcOrd="1" destOrd="0" presId="urn:microsoft.com/office/officeart/2016/7/layout/BasicLinearProcessNumbered"/>
    <dgm:cxn modelId="{B1D0ED6B-2A21-43C1-9CAF-F48D26FDFA82}" type="presParOf" srcId="{D3C5FD06-787E-4C1A-906D-C351C44E87BD}" destId="{4CC4F74B-A53D-4705-8509-E8BA81139DDE}" srcOrd="2" destOrd="0" presId="urn:microsoft.com/office/officeart/2016/7/layout/BasicLinearProcessNumbered"/>
    <dgm:cxn modelId="{1AC0BA2C-4307-4F39-8F01-9B00359C7177}" type="presParOf" srcId="{D3C5FD06-787E-4C1A-906D-C351C44E87BD}" destId="{12D3E537-3D44-4CAB-81B1-97F7CE9FDF60}" srcOrd="3" destOrd="0" presId="urn:microsoft.com/office/officeart/2016/7/layout/BasicLinearProcessNumbered"/>
    <dgm:cxn modelId="{CF73D241-0E8C-4F3B-9907-8CAFC51F3257}" type="presParOf" srcId="{B70A1EA9-72D8-4391-AF08-7820988C4229}" destId="{57B97F18-8663-4B67-80CF-704AEF91DDC2}" srcOrd="5" destOrd="0" presId="urn:microsoft.com/office/officeart/2016/7/layout/BasicLinearProcessNumbered"/>
    <dgm:cxn modelId="{6299F27F-B51B-46F4-9411-87465D372DEE}" type="presParOf" srcId="{B70A1EA9-72D8-4391-AF08-7820988C4229}" destId="{FC6FD9BB-3662-452B-B864-48BC3C0CC06C}" srcOrd="6" destOrd="0" presId="urn:microsoft.com/office/officeart/2016/7/layout/BasicLinearProcessNumbered"/>
    <dgm:cxn modelId="{05D69640-78D2-4DA4-91BD-AC9EC6164DDE}" type="presParOf" srcId="{FC6FD9BB-3662-452B-B864-48BC3C0CC06C}" destId="{3693F17F-1341-4500-9A66-07B042E9800F}" srcOrd="0" destOrd="0" presId="urn:microsoft.com/office/officeart/2016/7/layout/BasicLinearProcessNumbered"/>
    <dgm:cxn modelId="{8B6E5590-493B-477A-94D3-061C6E72A450}" type="presParOf" srcId="{FC6FD9BB-3662-452B-B864-48BC3C0CC06C}" destId="{4CB1725F-E2AB-444D-A0D1-D242C67C6D95}" srcOrd="1" destOrd="0" presId="urn:microsoft.com/office/officeart/2016/7/layout/BasicLinearProcessNumbered"/>
    <dgm:cxn modelId="{BC0F888F-1683-4FA8-A2AE-EB87123FBA5A}" type="presParOf" srcId="{FC6FD9BB-3662-452B-B864-48BC3C0CC06C}" destId="{8E4997CB-D354-490F-BDC2-46180DD22659}" srcOrd="2" destOrd="0" presId="urn:microsoft.com/office/officeart/2016/7/layout/BasicLinearProcessNumbered"/>
    <dgm:cxn modelId="{02EF705D-C067-4057-AE15-9572899BFED6}" type="presParOf" srcId="{FC6FD9BB-3662-452B-B864-48BC3C0CC06C}" destId="{C7607CEA-99F4-42D8-98F6-3C8D29A8DCE5}" srcOrd="3" destOrd="0" presId="urn:microsoft.com/office/officeart/2016/7/layout/BasicLinearProcessNumbered"/>
    <dgm:cxn modelId="{64AEF3F2-E3BE-4F78-B7F5-955C980EA069}" type="presParOf" srcId="{B70A1EA9-72D8-4391-AF08-7820988C4229}" destId="{CC857B65-705E-4AD4-8305-97490FC235F7}" srcOrd="7" destOrd="0" presId="urn:microsoft.com/office/officeart/2016/7/layout/BasicLinearProcessNumbered"/>
    <dgm:cxn modelId="{03385B39-0E8E-4EA3-876D-24CE5DD3486D}" type="presParOf" srcId="{B70A1EA9-72D8-4391-AF08-7820988C4229}" destId="{BA315F14-25BB-42AD-8700-C1B24DC587C7}" srcOrd="8" destOrd="0" presId="urn:microsoft.com/office/officeart/2016/7/layout/BasicLinearProcessNumbered"/>
    <dgm:cxn modelId="{8DFD8847-6DED-44C8-A1CF-57B1FE006E95}" type="presParOf" srcId="{BA315F14-25BB-42AD-8700-C1B24DC587C7}" destId="{1CB1B812-AA96-49E9-BDB6-90A8DBCAEB71}" srcOrd="0" destOrd="0" presId="urn:microsoft.com/office/officeart/2016/7/layout/BasicLinearProcessNumbered"/>
    <dgm:cxn modelId="{47A6CEA3-2825-442E-A104-45BB66FF8808}" type="presParOf" srcId="{BA315F14-25BB-42AD-8700-C1B24DC587C7}" destId="{A67B21E6-A04B-49A8-B9D0-0E9223AEDC9A}" srcOrd="1" destOrd="0" presId="urn:microsoft.com/office/officeart/2016/7/layout/BasicLinearProcessNumbered"/>
    <dgm:cxn modelId="{61652239-2CED-4C3B-973A-6D7A5B8A78A5}" type="presParOf" srcId="{BA315F14-25BB-42AD-8700-C1B24DC587C7}" destId="{35DA083D-1826-41C1-8ADC-852557FDA56D}" srcOrd="2" destOrd="0" presId="urn:microsoft.com/office/officeart/2016/7/layout/BasicLinearProcessNumbered"/>
    <dgm:cxn modelId="{C2A86E9C-1253-4FF2-BB64-33F764C7E6D3}" type="presParOf" srcId="{BA315F14-25BB-42AD-8700-C1B24DC587C7}" destId="{56F1F61D-CF5F-4B53-A438-DD923BD1AF41}"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A1847-C22B-4337-9AB6-4A43D0F6118B}">
      <dsp:nvSpPr>
        <dsp:cNvPr id="0" name=""/>
        <dsp:cNvSpPr/>
      </dsp:nvSpPr>
      <dsp:spPr>
        <a:xfrm>
          <a:off x="0" y="-246926"/>
          <a:ext cx="2243318" cy="5288103"/>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889000">
            <a:lnSpc>
              <a:spcPct val="90000"/>
            </a:lnSpc>
            <a:spcBef>
              <a:spcPct val="0"/>
            </a:spcBef>
            <a:spcAft>
              <a:spcPct val="35000"/>
            </a:spcAft>
            <a:buNone/>
          </a:pPr>
          <a:r>
            <a:rPr lang="en-US" sz="2000" b="1" kern="1200" baseline="0">
              <a:latin typeface="Verdana" panose="020B0604030504040204" pitchFamily="34" charset="0"/>
              <a:ea typeface="Verdana" panose="020B0604030504040204" pitchFamily="34" charset="0"/>
              <a:cs typeface="Verdana" panose="020B0604030504040204" pitchFamily="34" charset="0"/>
            </a:rPr>
            <a:t>Make a plan: keep your hands busy and mind off cigarettes.</a:t>
          </a:r>
        </a:p>
        <a:p>
          <a:pPr marL="0" lvl="0" indent="0" algn="ctr" defTabSz="889000">
            <a:lnSpc>
              <a:spcPct val="90000"/>
            </a:lnSpc>
            <a:spcBef>
              <a:spcPct val="0"/>
            </a:spcBef>
            <a:spcAft>
              <a:spcPct val="35000"/>
            </a:spcAft>
            <a:buNone/>
          </a:pPr>
          <a:r>
            <a:rPr lang="zh-TW" altLang="en-US" sz="2000" b="1" kern="1200" baseline="0">
              <a:latin typeface="PMingLiU" panose="02020500000000000000" pitchFamily="18" charset="-120"/>
              <a:ea typeface="PMingLiU" panose="02020500000000000000" pitchFamily="18" charset="-120"/>
              <a:cs typeface="Verdana" charset="0"/>
            </a:rPr>
            <a:t>制定計劃： 保持雙手忙碌 轉移煙 癮 的注意力</a:t>
          </a:r>
          <a:r>
            <a:rPr lang="zh-TW" sz="1900" b="1" kern="1200" baseline="0">
              <a:latin typeface="PMingLiU" panose="02020500000000000000" pitchFamily="18" charset="-120"/>
              <a:ea typeface="PMingLiU" panose="02020500000000000000" pitchFamily="18" charset="-120"/>
              <a:cs typeface="Verdana" charset="0"/>
            </a:rPr>
            <a:t>。</a:t>
          </a:r>
          <a:endParaRPr lang="en-US" sz="1900" b="1" kern="1200">
            <a:latin typeface="PMingLiU" panose="02020500000000000000" pitchFamily="18" charset="-120"/>
            <a:ea typeface="PMingLiU" panose="02020500000000000000" pitchFamily="18" charset="-120"/>
            <a:cs typeface="Verdana" charset="0"/>
          </a:endParaRPr>
        </a:p>
      </dsp:txBody>
      <dsp:txXfrm>
        <a:off x="0" y="1762552"/>
        <a:ext cx="2243318" cy="3172861"/>
      </dsp:txXfrm>
    </dsp:sp>
    <dsp:sp modelId="{E49CC541-34AB-4A46-B143-93E1AE0EF5C0}">
      <dsp:nvSpPr>
        <dsp:cNvPr id="0" name=""/>
        <dsp:cNvSpPr/>
      </dsp:nvSpPr>
      <dsp:spPr>
        <a:xfrm>
          <a:off x="664002" y="33577"/>
          <a:ext cx="921668" cy="921668"/>
        </a:xfrm>
        <a:prstGeom prst="ellipse">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w="9525" cap="rnd"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1</a:t>
          </a:r>
        </a:p>
      </dsp:txBody>
      <dsp:txXfrm>
        <a:off x="798977" y="168552"/>
        <a:ext cx="651718" cy="651718"/>
      </dsp:txXfrm>
    </dsp:sp>
    <dsp:sp modelId="{0633D324-C0F9-4716-AFA1-01E3B411435D}">
      <dsp:nvSpPr>
        <dsp:cNvPr id="0" name=""/>
        <dsp:cNvSpPr/>
      </dsp:nvSpPr>
      <dsp:spPr>
        <a:xfrm>
          <a:off x="38782" y="3534582"/>
          <a:ext cx="2194448" cy="72"/>
        </a:xfrm>
        <a:prstGeom prst="rect">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w="9525" cap="rnd"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2270359-5AA9-4318-961C-F2C841A48841}">
      <dsp:nvSpPr>
        <dsp:cNvPr id="0" name=""/>
        <dsp:cNvSpPr/>
      </dsp:nvSpPr>
      <dsp:spPr>
        <a:xfrm>
          <a:off x="2465940" y="-246926"/>
          <a:ext cx="2194448" cy="5288103"/>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889000">
            <a:lnSpc>
              <a:spcPct val="90000"/>
            </a:lnSpc>
            <a:spcBef>
              <a:spcPct val="0"/>
            </a:spcBef>
            <a:spcAft>
              <a:spcPct val="35000"/>
            </a:spcAft>
            <a:buNone/>
          </a:pPr>
          <a:r>
            <a:rPr lang="en-US" sz="2000" b="1" kern="1200" baseline="0">
              <a:latin typeface="Verdana" panose="020B0604030504040204" pitchFamily="34" charset="0"/>
              <a:ea typeface="Verdana" panose="020B0604030504040204" pitchFamily="34" charset="0"/>
              <a:cs typeface="Verdana" panose="020B0604030504040204" pitchFamily="34" charset="0"/>
            </a:rPr>
            <a:t>Make your home and car smoke-free.</a:t>
          </a:r>
        </a:p>
        <a:p>
          <a:pPr marL="0" lvl="0" indent="0" algn="ctr" defTabSz="889000">
            <a:lnSpc>
              <a:spcPct val="90000"/>
            </a:lnSpc>
            <a:spcBef>
              <a:spcPct val="0"/>
            </a:spcBef>
            <a:spcAft>
              <a:spcPct val="35000"/>
            </a:spcAft>
            <a:buNone/>
          </a:pPr>
          <a:endParaRPr lang="en-US" altLang="zh-TW" sz="900" b="1" kern="1200" baseline="0">
            <a:latin typeface="Verdana" panose="020B0604030504040204" pitchFamily="34" charset="0"/>
            <a:ea typeface="Verdana" panose="020B0604030504040204" pitchFamily="34" charset="0"/>
            <a:cs typeface="Verdana" panose="020B0604030504040204" pitchFamily="34" charset="0"/>
          </a:endParaRPr>
        </a:p>
        <a:p>
          <a:pPr marL="0" lvl="0" indent="0" algn="ctr" defTabSz="889000">
            <a:lnSpc>
              <a:spcPct val="90000"/>
            </a:lnSpc>
            <a:spcBef>
              <a:spcPct val="0"/>
            </a:spcBef>
            <a:spcAft>
              <a:spcPct val="35000"/>
            </a:spcAft>
            <a:buNone/>
          </a:pPr>
          <a:endParaRPr lang="en-US" altLang="zh-TW" sz="900" b="1" kern="1200" baseline="0">
            <a:latin typeface="Verdana" panose="020B0604030504040204" pitchFamily="34" charset="0"/>
            <a:ea typeface="Verdana" panose="020B0604030504040204" pitchFamily="34" charset="0"/>
            <a:cs typeface="Verdana" panose="020B0604030504040204" pitchFamily="34" charset="0"/>
          </a:endParaRPr>
        </a:p>
        <a:p>
          <a:pPr marL="0" lvl="0" indent="0" algn="ctr" defTabSz="889000">
            <a:lnSpc>
              <a:spcPct val="90000"/>
            </a:lnSpc>
            <a:spcBef>
              <a:spcPct val="0"/>
            </a:spcBef>
            <a:spcAft>
              <a:spcPct val="35000"/>
            </a:spcAft>
            <a:buNone/>
          </a:pPr>
          <a:endParaRPr lang="en-US" altLang="zh-TW" sz="700" b="1" kern="1200" baseline="0">
            <a:latin typeface="PMingLiU" panose="02020500000000000000" pitchFamily="18" charset="-120"/>
            <a:ea typeface="PMingLiU" panose="02020500000000000000" pitchFamily="18" charset="-120"/>
            <a:cs typeface="Verdana" panose="020B0604030504040204" pitchFamily="34" charset="0"/>
          </a:endParaRPr>
        </a:p>
        <a:p>
          <a:pPr marL="0" lvl="0" indent="0" algn="ctr" defTabSz="889000">
            <a:lnSpc>
              <a:spcPct val="90000"/>
            </a:lnSpc>
            <a:spcBef>
              <a:spcPct val="0"/>
            </a:spcBef>
            <a:spcAft>
              <a:spcPct val="35000"/>
            </a:spcAft>
            <a:buNone/>
          </a:pPr>
          <a:r>
            <a:rPr lang="zh-TW" sz="2000" b="1" kern="1200" baseline="0">
              <a:latin typeface="PMingLiU" panose="02020500000000000000" pitchFamily="18" charset="-120"/>
              <a:ea typeface="PMingLiU" panose="02020500000000000000" pitchFamily="18" charset="-120"/>
              <a:cs typeface="Verdana" charset="0"/>
            </a:rPr>
            <a:t>把你的住所及汽車變成禁煙區</a:t>
          </a:r>
          <a:r>
            <a:rPr lang="zh-CN" sz="2000" b="1" kern="1200" baseline="0">
              <a:latin typeface="PMingLiU" panose="02020500000000000000" pitchFamily="18" charset="-120"/>
              <a:ea typeface="PMingLiU" panose="02020500000000000000" pitchFamily="18" charset="-120"/>
              <a:cs typeface="Verdana" charset="0"/>
            </a:rPr>
            <a:t>。</a:t>
          </a:r>
          <a:endParaRPr lang="en-US" sz="2000" b="1" kern="1200">
            <a:latin typeface="PMingLiU" panose="02020500000000000000" pitchFamily="18" charset="-120"/>
            <a:ea typeface="PMingLiU" panose="02020500000000000000" pitchFamily="18" charset="-120"/>
            <a:cs typeface="Verdana" charset="0"/>
          </a:endParaRPr>
        </a:p>
      </dsp:txBody>
      <dsp:txXfrm>
        <a:off x="2465940" y="1762552"/>
        <a:ext cx="2194448" cy="3172861"/>
      </dsp:txXfrm>
    </dsp:sp>
    <dsp:sp modelId="{CF4C983F-1B2D-4CBA-B7A3-D9CECA2FAB7B}">
      <dsp:nvSpPr>
        <dsp:cNvPr id="0" name=""/>
        <dsp:cNvSpPr/>
      </dsp:nvSpPr>
      <dsp:spPr>
        <a:xfrm>
          <a:off x="3102331" y="54489"/>
          <a:ext cx="921668" cy="921668"/>
        </a:xfrm>
        <a:prstGeom prst="ellipse">
          <a:avLst/>
        </a:prstGeom>
        <a:blipFill rotWithShape="1">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w="9525" cap="rnd"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2</a:t>
          </a:r>
        </a:p>
      </dsp:txBody>
      <dsp:txXfrm>
        <a:off x="3237306" y="189464"/>
        <a:ext cx="651718" cy="651718"/>
      </dsp:txXfrm>
    </dsp:sp>
    <dsp:sp modelId="{18B15223-BEE5-4D8D-B608-02B7651B8C57}">
      <dsp:nvSpPr>
        <dsp:cNvPr id="0" name=""/>
        <dsp:cNvSpPr/>
      </dsp:nvSpPr>
      <dsp:spPr>
        <a:xfrm>
          <a:off x="2446541" y="3528720"/>
          <a:ext cx="2194448" cy="72"/>
        </a:xfrm>
        <a:prstGeom prst="rect">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5F7B160-4256-489C-AAA1-46828451290B}">
      <dsp:nvSpPr>
        <dsp:cNvPr id="0" name=""/>
        <dsp:cNvSpPr/>
      </dsp:nvSpPr>
      <dsp:spPr>
        <a:xfrm>
          <a:off x="4879834" y="-246926"/>
          <a:ext cx="2194448" cy="5288103"/>
        </a:xfrm>
        <a:prstGeom prst="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755650">
            <a:lnSpc>
              <a:spcPct val="90000"/>
            </a:lnSpc>
            <a:spcBef>
              <a:spcPct val="0"/>
            </a:spcBef>
            <a:spcAft>
              <a:spcPct val="35000"/>
            </a:spcAft>
            <a:buNone/>
          </a:pPr>
          <a:r>
            <a:rPr lang="en-US" sz="1700" b="1" kern="1200" baseline="0">
              <a:latin typeface="Verdana" panose="020B0604030504040204" pitchFamily="34" charset="0"/>
              <a:ea typeface="Verdana" panose="020B0604030504040204" pitchFamily="34" charset="0"/>
              <a:cs typeface="Verdana" panose="020B0604030504040204" pitchFamily="34" charset="0"/>
            </a:rPr>
            <a:t>Get support: talk to your family and friends about your plan to quit.</a:t>
          </a:r>
        </a:p>
        <a:p>
          <a:pPr marL="0" lvl="0" indent="0" algn="ctr" defTabSz="755650">
            <a:lnSpc>
              <a:spcPct val="90000"/>
            </a:lnSpc>
            <a:spcBef>
              <a:spcPct val="0"/>
            </a:spcBef>
            <a:spcAft>
              <a:spcPct val="35000"/>
            </a:spcAft>
            <a:buNone/>
          </a:pPr>
          <a:r>
            <a:rPr lang="zh-TW" sz="1800" b="1" kern="1200" baseline="0">
              <a:latin typeface="PMingLiU" panose="02020500000000000000" pitchFamily="18" charset="-120"/>
              <a:ea typeface="PMingLiU" panose="02020500000000000000" pitchFamily="18" charset="-120"/>
              <a:cs typeface="Verdana" charset="0"/>
            </a:rPr>
            <a:t>尋求支持</a:t>
          </a:r>
          <a:r>
            <a:rPr lang="zh-CN" sz="1800" b="1" kern="1200" baseline="0">
              <a:latin typeface="PMingLiU" panose="02020500000000000000" pitchFamily="18" charset="-120"/>
              <a:ea typeface="PMingLiU" panose="02020500000000000000" pitchFamily="18" charset="-120"/>
              <a:cs typeface="Verdana" charset="0"/>
            </a:rPr>
            <a:t>：</a:t>
          </a:r>
          <a:r>
            <a:rPr lang="zh-TW" altLang="en-US" sz="1800" b="1" kern="1200">
              <a:latin typeface="PMingLiU" panose="02020500000000000000" pitchFamily="18" charset="-120"/>
              <a:ea typeface="PMingLiU" panose="02020500000000000000" pitchFamily="18" charset="-120"/>
              <a:cs typeface="Verdana" charset="0"/>
            </a:rPr>
            <a:t>與親友談論</a:t>
          </a:r>
          <a:r>
            <a:rPr lang="zh-TW" sz="1800" b="1" kern="1200" baseline="0">
              <a:latin typeface="PMingLiU" panose="02020500000000000000" pitchFamily="18" charset="-120"/>
              <a:ea typeface="PMingLiU" panose="02020500000000000000" pitchFamily="18" charset="-120"/>
              <a:cs typeface="Verdana" charset="0"/>
            </a:rPr>
            <a:t>你正在計劃戒煙，讓他們知道可以怎麼樣幫助你</a:t>
          </a:r>
          <a:r>
            <a:rPr lang="zh-CN" sz="1800" b="1" kern="1200" baseline="0">
              <a:latin typeface="PMingLiU" panose="02020500000000000000" pitchFamily="18" charset="-120"/>
              <a:ea typeface="PMingLiU" panose="02020500000000000000" pitchFamily="18" charset="-120"/>
              <a:cs typeface="Verdana" charset="0"/>
            </a:rPr>
            <a:t>。</a:t>
          </a:r>
          <a:endParaRPr lang="en-US" sz="4400" b="1" kern="1200">
            <a:latin typeface="PMingLiU" panose="02020500000000000000" pitchFamily="18" charset="-120"/>
            <a:ea typeface="PMingLiU" panose="02020500000000000000" pitchFamily="18" charset="-120"/>
            <a:cs typeface="Verdana" charset="0"/>
          </a:endParaRPr>
        </a:p>
      </dsp:txBody>
      <dsp:txXfrm>
        <a:off x="4879834" y="1762552"/>
        <a:ext cx="2194448" cy="3172861"/>
      </dsp:txXfrm>
    </dsp:sp>
    <dsp:sp modelId="{ED8BB937-8BE6-4856-A912-E987274B2B12}">
      <dsp:nvSpPr>
        <dsp:cNvPr id="0" name=""/>
        <dsp:cNvSpPr/>
      </dsp:nvSpPr>
      <dsp:spPr>
        <a:xfrm>
          <a:off x="5506675" y="65079"/>
          <a:ext cx="921668" cy="921668"/>
        </a:xfrm>
        <a:prstGeom prst="ellipse">
          <a:avLst/>
        </a:prstGeom>
        <a:blipFill rotWithShape="1">
          <a:blip xmlns:r="http://schemas.openxmlformats.org/officeDocument/2006/relationships" r:embed="rId1">
            <a:duotone>
              <a:schemeClr val="accent6">
                <a:hueOff val="0"/>
                <a:satOff val="0"/>
                <a:lumOff val="0"/>
                <a:alphaOff val="0"/>
                <a:tint val="98000"/>
                <a:lumMod val="102000"/>
              </a:schemeClr>
              <a:schemeClr val="accent6">
                <a:hueOff val="0"/>
                <a:satOff val="0"/>
                <a:lumOff val="0"/>
                <a:alphaOff val="0"/>
                <a:shade val="98000"/>
                <a:lumMod val="98000"/>
              </a:schemeClr>
            </a:duotone>
          </a:blip>
          <a:tile tx="0" ty="0" sx="100000" sy="100000" flip="none" algn="tl"/>
        </a:blipFill>
        <a:ln w="9525" cap="rnd"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3</a:t>
          </a:r>
        </a:p>
      </dsp:txBody>
      <dsp:txXfrm>
        <a:off x="5641650" y="200054"/>
        <a:ext cx="651718" cy="651718"/>
      </dsp:txXfrm>
    </dsp:sp>
    <dsp:sp modelId="{4CC4F74B-A53D-4705-8509-E8BA81139DDE}">
      <dsp:nvSpPr>
        <dsp:cNvPr id="0" name=""/>
        <dsp:cNvSpPr/>
      </dsp:nvSpPr>
      <dsp:spPr>
        <a:xfrm>
          <a:off x="4870288" y="3546305"/>
          <a:ext cx="2194448" cy="72"/>
        </a:xfrm>
        <a:prstGeom prst="rect">
          <a:avLst/>
        </a:prstGeom>
        <a:blipFill rotWithShape="1">
          <a:blip xmlns:r="http://schemas.openxmlformats.org/officeDocument/2006/relationships" r:embed="rId1">
            <a:duotone>
              <a:schemeClr val="accent2">
                <a:hueOff val="0"/>
                <a:satOff val="0"/>
                <a:lumOff val="0"/>
                <a:alphaOff val="0"/>
                <a:tint val="98000"/>
                <a:lumMod val="102000"/>
              </a:schemeClr>
              <a:schemeClr val="accent2">
                <a:hueOff val="0"/>
                <a:satOff val="0"/>
                <a:lumOff val="0"/>
                <a:alphaOff val="0"/>
                <a:shade val="98000"/>
                <a:lumMod val="98000"/>
              </a:schemeClr>
            </a:duotone>
          </a:blip>
          <a:tile tx="0" ty="0" sx="100000" sy="100000" flip="none" algn="tl"/>
        </a:blipFill>
        <a:ln w="9525" cap="rnd"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693F17F-1341-4500-9A66-07B042E9800F}">
      <dsp:nvSpPr>
        <dsp:cNvPr id="0" name=""/>
        <dsp:cNvSpPr/>
      </dsp:nvSpPr>
      <dsp:spPr>
        <a:xfrm>
          <a:off x="7293727" y="-246926"/>
          <a:ext cx="2194448" cy="5288103"/>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933450">
            <a:lnSpc>
              <a:spcPct val="90000"/>
            </a:lnSpc>
            <a:spcBef>
              <a:spcPct val="0"/>
            </a:spcBef>
            <a:spcAft>
              <a:spcPct val="35000"/>
            </a:spcAft>
            <a:buNone/>
          </a:pPr>
          <a:r>
            <a:rPr lang="en-US" sz="2100" b="1" kern="1200" baseline="0">
              <a:latin typeface="Verdana" panose="020B0604030504040204" pitchFamily="34" charset="0"/>
              <a:ea typeface="Verdana" panose="020B0604030504040204" pitchFamily="34" charset="0"/>
              <a:cs typeface="Verdana" panose="020B0604030504040204" pitchFamily="34" charset="0"/>
            </a:rPr>
            <a:t>Use a quitting aid: nicotine patches and gum.</a:t>
          </a:r>
          <a:endParaRPr lang="en-US" altLang="zh-TW" sz="2100" b="1" kern="1200" baseline="0">
            <a:latin typeface="Verdana" panose="020B0604030504040204" pitchFamily="34" charset="0"/>
            <a:ea typeface="Verdana" panose="020B0604030504040204" pitchFamily="34" charset="0"/>
            <a:cs typeface="Verdana" panose="020B0604030504040204" pitchFamily="34" charset="0"/>
          </a:endParaRPr>
        </a:p>
        <a:p>
          <a:pPr marL="0" lvl="0" indent="0" algn="ctr" defTabSz="933450">
            <a:lnSpc>
              <a:spcPct val="90000"/>
            </a:lnSpc>
            <a:spcBef>
              <a:spcPct val="0"/>
            </a:spcBef>
            <a:spcAft>
              <a:spcPct val="35000"/>
            </a:spcAft>
            <a:buNone/>
          </a:pPr>
          <a:r>
            <a:rPr lang="zh-TW" altLang="en-US" sz="2000" b="1" kern="1200">
              <a:latin typeface="PMingLiU" panose="02020500000000000000" pitchFamily="18" charset="-120"/>
              <a:ea typeface="PMingLiU" panose="02020500000000000000" pitchFamily="18" charset="-120"/>
              <a:cs typeface="Verdana" charset="0"/>
            </a:rPr>
            <a:t>選用 戒煙尼古丁代替品： 膠貼及口香膠</a:t>
          </a:r>
          <a:r>
            <a:rPr lang="zh-CN" sz="2000" b="1" kern="1200" baseline="0">
              <a:latin typeface="PMingLiU" panose="02020500000000000000" pitchFamily="18" charset="-120"/>
              <a:ea typeface="PMingLiU" panose="02020500000000000000" pitchFamily="18" charset="-120"/>
              <a:cs typeface="Verdana" charset="0"/>
            </a:rPr>
            <a:t>。</a:t>
          </a:r>
          <a:endParaRPr lang="en-US" sz="2000" b="1" kern="1200">
            <a:latin typeface="PMingLiU" panose="02020500000000000000" pitchFamily="18" charset="-120"/>
            <a:ea typeface="PMingLiU" panose="02020500000000000000" pitchFamily="18" charset="-120"/>
            <a:cs typeface="Verdana" charset="0"/>
          </a:endParaRPr>
        </a:p>
      </dsp:txBody>
      <dsp:txXfrm>
        <a:off x="7293727" y="1762552"/>
        <a:ext cx="2194448" cy="3172861"/>
      </dsp:txXfrm>
    </dsp:sp>
    <dsp:sp modelId="{4CB1725F-E2AB-444D-A0D1-D242C67C6D95}">
      <dsp:nvSpPr>
        <dsp:cNvPr id="0" name=""/>
        <dsp:cNvSpPr/>
      </dsp:nvSpPr>
      <dsp:spPr>
        <a:xfrm>
          <a:off x="7904255" y="56194"/>
          <a:ext cx="921668" cy="921668"/>
        </a:xfrm>
        <a:prstGeom prst="ellipse">
          <a:avLst/>
        </a:prstGeom>
        <a:blipFill rotWithShape="1">
          <a:blip xmlns:r="http://schemas.openxmlformats.org/officeDocument/2006/relationships" r:embed="rId1">
            <a:duotone>
              <a:schemeClr val="accent3">
                <a:hueOff val="0"/>
                <a:satOff val="0"/>
                <a:lumOff val="0"/>
                <a:alphaOff val="0"/>
                <a:tint val="98000"/>
                <a:lumMod val="102000"/>
              </a:schemeClr>
              <a:schemeClr val="accent3">
                <a:hueOff val="0"/>
                <a:satOff val="0"/>
                <a:lumOff val="0"/>
                <a:alphaOff val="0"/>
                <a:shade val="98000"/>
                <a:lumMod val="98000"/>
              </a:schemeClr>
            </a:duotone>
          </a:blip>
          <a:tile tx="0" ty="0" sx="100000" sy="100000" flip="none" algn="tl"/>
        </a:blipFill>
        <a:ln w="9525" cap="rnd"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4</a:t>
          </a:r>
        </a:p>
      </dsp:txBody>
      <dsp:txXfrm>
        <a:off x="8039230" y="191169"/>
        <a:ext cx="651718" cy="651718"/>
      </dsp:txXfrm>
    </dsp:sp>
    <dsp:sp modelId="{8E4997CB-D354-490F-BDC2-46180DD22659}">
      <dsp:nvSpPr>
        <dsp:cNvPr id="0" name=""/>
        <dsp:cNvSpPr/>
      </dsp:nvSpPr>
      <dsp:spPr>
        <a:xfrm>
          <a:off x="7313126" y="3563890"/>
          <a:ext cx="2194448" cy="72"/>
        </a:xfrm>
        <a:prstGeom prst="rect">
          <a:avLst/>
        </a:prstGeom>
        <a:blipFill rotWithShape="1">
          <a:blip xmlns:r="http://schemas.openxmlformats.org/officeDocument/2006/relationships" r:embed="rId1">
            <a:duotone>
              <a:schemeClr val="accent4">
                <a:hueOff val="0"/>
                <a:satOff val="0"/>
                <a:lumOff val="0"/>
                <a:alphaOff val="0"/>
                <a:tint val="98000"/>
                <a:lumMod val="102000"/>
              </a:schemeClr>
              <a:schemeClr val="accent4">
                <a:hueOff val="0"/>
                <a:satOff val="0"/>
                <a:lumOff val="0"/>
                <a:alphaOff val="0"/>
                <a:shade val="98000"/>
                <a:lumMod val="98000"/>
              </a:schemeClr>
            </a:duotone>
          </a:blip>
          <a:tile tx="0" ty="0" sx="100000" sy="100000" flip="none" algn="tl"/>
        </a:blipFill>
        <a:ln w="9525" cap="rnd"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CB1B812-AA96-49E9-BDB6-90A8DBCAEB71}">
      <dsp:nvSpPr>
        <dsp:cNvPr id="0" name=""/>
        <dsp:cNvSpPr/>
      </dsp:nvSpPr>
      <dsp:spPr>
        <a:xfrm>
          <a:off x="9707621" y="-246926"/>
          <a:ext cx="2194448" cy="5288103"/>
        </a:xfrm>
        <a:prstGeom prst="rect">
          <a:avLst/>
        </a:prstGeom>
        <a:solidFill>
          <a:schemeClr val="accent6">
            <a:tint val="40000"/>
            <a:alpha val="90000"/>
            <a:hueOff val="0"/>
            <a:satOff val="0"/>
            <a:lumOff val="0"/>
            <a:alphaOff val="0"/>
          </a:schemeClr>
        </a:solidFill>
        <a:ln w="9525"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1088" tIns="330200" rIns="171088" bIns="330200" numCol="1" spcCol="1270" anchor="t" anchorCtr="0">
          <a:noAutofit/>
        </a:bodyPr>
        <a:lstStyle/>
        <a:p>
          <a:pPr marL="0" lvl="0" indent="0" algn="ctr" defTabSz="777875">
            <a:lnSpc>
              <a:spcPct val="90000"/>
            </a:lnSpc>
            <a:spcBef>
              <a:spcPct val="0"/>
            </a:spcBef>
            <a:spcAft>
              <a:spcPct val="35000"/>
            </a:spcAft>
            <a:buNone/>
          </a:pPr>
          <a:r>
            <a:rPr lang="en-US" sz="1750" b="1" kern="1200" baseline="0">
              <a:latin typeface="Verdana" panose="020B0604030504040204" pitchFamily="34" charset="0"/>
              <a:ea typeface="Verdana" panose="020B0604030504040204" pitchFamily="34" charset="0"/>
              <a:cs typeface="Verdana" panose="020B0604030504040204" pitchFamily="34" charset="0"/>
            </a:rPr>
            <a:t>Call (800) 838-8917: a trained advisor who CAN OFFER SUPPORT.</a:t>
          </a:r>
          <a:endParaRPr lang="en-US" altLang="zh-TW" sz="1800" b="1" kern="1200" baseline="0">
            <a:latin typeface="Verdana" panose="020B0604030504040204" pitchFamily="34" charset="0"/>
            <a:ea typeface="Verdana" panose="020B0604030504040204" pitchFamily="34" charset="0"/>
            <a:cs typeface="Verdana" panose="020B0604030504040204" pitchFamily="34" charset="0"/>
          </a:endParaRPr>
        </a:p>
        <a:p>
          <a:pPr marL="0" lvl="0" indent="0" algn="ctr" defTabSz="777875">
            <a:lnSpc>
              <a:spcPct val="90000"/>
            </a:lnSpc>
            <a:spcBef>
              <a:spcPct val="0"/>
            </a:spcBef>
            <a:spcAft>
              <a:spcPct val="35000"/>
            </a:spcAft>
            <a:buNone/>
          </a:pPr>
          <a:r>
            <a:rPr lang="zh-TW" sz="1500" b="1" kern="1200" baseline="0">
              <a:latin typeface="PMingLiU" panose="02020500000000000000" pitchFamily="18" charset="-120"/>
              <a:ea typeface="PMingLiU" panose="02020500000000000000" pitchFamily="18" charset="-120"/>
              <a:cs typeface="Verdana" charset="0"/>
            </a:rPr>
            <a:t>致電戒煙專線</a:t>
          </a:r>
          <a:r>
            <a:rPr lang="zh-CN" sz="1500" b="1" kern="1200" baseline="0">
              <a:latin typeface="PMingLiU" panose="02020500000000000000" pitchFamily="18" charset="-120"/>
              <a:ea typeface="PMingLiU" panose="02020500000000000000" pitchFamily="18" charset="-120"/>
              <a:cs typeface="Verdana" charset="0"/>
            </a:rPr>
            <a:t> </a:t>
          </a:r>
          <a:r>
            <a:rPr lang="en-US" altLang="zh-CN" sz="1500" b="1" kern="1200" baseline="0">
              <a:latin typeface="PMingLiU" panose="02020500000000000000" pitchFamily="18" charset="-120"/>
              <a:ea typeface="PMingLiU" panose="02020500000000000000" pitchFamily="18" charset="-120"/>
              <a:cs typeface="Verdana" charset="0"/>
            </a:rPr>
            <a:t>       </a:t>
          </a:r>
          <a:r>
            <a:rPr lang="en-US" sz="1500" b="0" kern="1200" baseline="0">
              <a:latin typeface="PMingLiU" panose="02020500000000000000" pitchFamily="18" charset="-120"/>
              <a:ea typeface="PMingLiU" panose="02020500000000000000" pitchFamily="18" charset="-120"/>
              <a:cs typeface="Verdana" charset="0"/>
            </a:rPr>
            <a:t>(800) 838-8917</a:t>
          </a:r>
          <a:r>
            <a:rPr lang="zh-CN" sz="1500" b="0" kern="1200" baseline="0">
              <a:latin typeface="PMingLiU" panose="02020500000000000000" pitchFamily="18" charset="-120"/>
              <a:ea typeface="PMingLiU" panose="02020500000000000000" pitchFamily="18" charset="-120"/>
              <a:cs typeface="Verdana" charset="0"/>
            </a:rPr>
            <a:t>：</a:t>
          </a:r>
          <a:r>
            <a:rPr lang="zh-TW" sz="1500" b="0" kern="1200" baseline="0">
              <a:latin typeface="PMingLiU" panose="02020500000000000000" pitchFamily="18" charset="-120"/>
              <a:ea typeface="PMingLiU" panose="02020500000000000000" pitchFamily="18" charset="-120"/>
              <a:cs typeface="Verdana" charset="0"/>
            </a:rPr>
            <a:t> </a:t>
          </a:r>
          <a:r>
            <a:rPr lang="zh-TW" sz="1500" b="1" kern="1200" baseline="0">
              <a:latin typeface="PMingLiU" panose="02020500000000000000" pitchFamily="18" charset="-120"/>
              <a:ea typeface="PMingLiU" panose="02020500000000000000" pitchFamily="18" charset="-120"/>
              <a:cs typeface="Verdana" charset="0"/>
            </a:rPr>
            <a:t>受過專業訓練的顧問會幫助你做一個適合你個人的戒煙計劃</a:t>
          </a:r>
          <a:r>
            <a:rPr lang="zh-CN" sz="1500" b="1" kern="1200" baseline="0">
              <a:latin typeface="PMingLiU" panose="02020500000000000000" pitchFamily="18" charset="-120"/>
              <a:ea typeface="PMingLiU" panose="02020500000000000000" pitchFamily="18" charset="-120"/>
              <a:cs typeface="Verdana" charset="0"/>
            </a:rPr>
            <a:t>。</a:t>
          </a:r>
          <a:endParaRPr lang="en-US" sz="1500" b="1" kern="1200">
            <a:latin typeface="PMingLiU" panose="02020500000000000000" pitchFamily="18" charset="-120"/>
            <a:ea typeface="PMingLiU" panose="02020500000000000000" pitchFamily="18" charset="-120"/>
            <a:cs typeface="Verdana" charset="0"/>
          </a:endParaRPr>
        </a:p>
      </dsp:txBody>
      <dsp:txXfrm>
        <a:off x="9707621" y="1762552"/>
        <a:ext cx="2194448" cy="3172861"/>
      </dsp:txXfrm>
    </dsp:sp>
    <dsp:sp modelId="{A67B21E6-A04B-49A8-B9D0-0E9223AEDC9A}">
      <dsp:nvSpPr>
        <dsp:cNvPr id="0" name=""/>
        <dsp:cNvSpPr/>
      </dsp:nvSpPr>
      <dsp:spPr>
        <a:xfrm>
          <a:off x="10331080" y="43263"/>
          <a:ext cx="921668" cy="921668"/>
        </a:xfrm>
        <a:prstGeom prst="ellipse">
          <a:avLst/>
        </a:prstGeom>
        <a:blipFill rotWithShape="1">
          <a:blip xmlns:r="http://schemas.openxmlformats.org/officeDocument/2006/relationships" r:embed="rId1">
            <a:duotone>
              <a:schemeClr val="accent5">
                <a:hueOff val="0"/>
                <a:satOff val="0"/>
                <a:lumOff val="0"/>
                <a:alphaOff val="0"/>
                <a:tint val="98000"/>
                <a:lumMod val="102000"/>
              </a:schemeClr>
              <a:schemeClr val="accent5">
                <a:hueOff val="0"/>
                <a:satOff val="0"/>
                <a:lumOff val="0"/>
                <a:alphaOff val="0"/>
                <a:shade val="98000"/>
                <a:lumMod val="98000"/>
              </a:schemeClr>
            </a:duotone>
          </a:blip>
          <a:tile tx="0" ty="0" sx="100000" sy="100000" flip="none" algn="tl"/>
        </a:blipFill>
        <a:ln w="9525" cap="rnd"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71857" tIns="12700" rIns="71857" bIns="12700" numCol="1" spcCol="1270" anchor="ctr" anchorCtr="0">
          <a:noAutofit/>
        </a:bodyPr>
        <a:lstStyle/>
        <a:p>
          <a:pPr marL="0" lvl="0" indent="0" algn="ctr" defTabSz="2000250">
            <a:lnSpc>
              <a:spcPct val="90000"/>
            </a:lnSpc>
            <a:spcBef>
              <a:spcPct val="0"/>
            </a:spcBef>
            <a:spcAft>
              <a:spcPct val="35000"/>
            </a:spcAft>
            <a:buNone/>
          </a:pPr>
          <a:r>
            <a:rPr lang="en-US" sz="4500" kern="1200">
              <a:latin typeface="Verdana" panose="020B0604030504040204" pitchFamily="34" charset="0"/>
              <a:ea typeface="Verdana" panose="020B0604030504040204" pitchFamily="34" charset="0"/>
              <a:cs typeface="Verdana" panose="020B0604030504040204" pitchFamily="34" charset="0"/>
            </a:rPr>
            <a:t>5</a:t>
          </a:r>
        </a:p>
      </dsp:txBody>
      <dsp:txXfrm>
        <a:off x="10466055" y="178238"/>
        <a:ext cx="651718" cy="651718"/>
      </dsp:txXfrm>
    </dsp:sp>
    <dsp:sp modelId="{35DA083D-1826-41C1-8ADC-852557FDA56D}">
      <dsp:nvSpPr>
        <dsp:cNvPr id="0" name=""/>
        <dsp:cNvSpPr/>
      </dsp:nvSpPr>
      <dsp:spPr>
        <a:xfrm>
          <a:off x="9688222" y="3580791"/>
          <a:ext cx="2194448" cy="1440"/>
        </a:xfrm>
        <a:prstGeom prst="rect">
          <a:avLst/>
        </a:prstGeom>
        <a:blipFill rotWithShape="1">
          <a:blip xmlns:r="http://schemas.openxmlformats.org/officeDocument/2006/relationships" r:embed="rId1">
            <a:duotone>
              <a:schemeClr val="accent6">
                <a:hueOff val="0"/>
                <a:satOff val="0"/>
                <a:lumOff val="0"/>
                <a:alphaOff val="0"/>
                <a:tint val="98000"/>
                <a:lumMod val="102000"/>
              </a:schemeClr>
              <a:schemeClr val="accent6">
                <a:hueOff val="0"/>
                <a:satOff val="0"/>
                <a:lumOff val="0"/>
                <a:alphaOff val="0"/>
                <a:shade val="98000"/>
                <a:lumMod val="98000"/>
              </a:schemeClr>
            </a:duotone>
          </a:blip>
          <a:tile tx="0" ty="0" sx="100000" sy="100000" flip="none" algn="tl"/>
        </a:blipFill>
        <a:ln w="9525" cap="rnd"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3408"/>
          </a:xfrm>
          <a:prstGeom prst="rect">
            <a:avLst/>
          </a:prstGeom>
        </p:spPr>
        <p:txBody>
          <a:bodyPr vert="horz" lIns="91440" tIns="45720" rIns="91440" bIns="45720" rtlCol="0"/>
          <a:lstStyle>
            <a:lvl1pPr algn="r">
              <a:defRPr sz="1200"/>
            </a:lvl1pPr>
          </a:lstStyle>
          <a:p>
            <a:fld id="{2A5FF05D-19BA-47AA-ACAE-6A02B630977D}" type="datetimeFigureOut">
              <a:rPr lang="en-US" smtClean="0"/>
              <a:t>10/4/2021</a:t>
            </a:fld>
            <a:endParaRPr lang="en-US"/>
          </a:p>
        </p:txBody>
      </p:sp>
      <p:sp>
        <p:nvSpPr>
          <p:cNvPr id="4" name="Footer Placeholder 3"/>
          <p:cNvSpPr>
            <a:spLocks noGrp="1"/>
          </p:cNvSpPr>
          <p:nvPr>
            <p:ph type="ftr" sz="quarter" idx="2"/>
          </p:nvPr>
        </p:nvSpPr>
        <p:spPr>
          <a:xfrm>
            <a:off x="0" y="8772669"/>
            <a:ext cx="2971800" cy="46340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772669"/>
            <a:ext cx="2971800" cy="463407"/>
          </a:xfrm>
          <a:prstGeom prst="rect">
            <a:avLst/>
          </a:prstGeom>
        </p:spPr>
        <p:txBody>
          <a:bodyPr vert="horz" lIns="91440" tIns="45720" rIns="91440" bIns="45720" rtlCol="0" anchor="b"/>
          <a:lstStyle>
            <a:lvl1pPr algn="r">
              <a:defRPr sz="1200"/>
            </a:lvl1pPr>
          </a:lstStyle>
          <a:p>
            <a:fld id="{8A9A0ACE-714B-4EA4-B40F-965145DFF1C8}" type="slidenum">
              <a:rPr lang="en-US" smtClean="0"/>
              <a:t>‹#›</a:t>
            </a:fld>
            <a:endParaRPr lang="en-US"/>
          </a:p>
        </p:txBody>
      </p:sp>
    </p:spTree>
    <p:extLst>
      <p:ext uri="{BB962C8B-B14F-4D97-AF65-F5344CB8AC3E}">
        <p14:creationId xmlns:p14="http://schemas.microsoft.com/office/powerpoint/2010/main" val="18044723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40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3408"/>
          </a:xfrm>
          <a:prstGeom prst="rect">
            <a:avLst/>
          </a:prstGeom>
        </p:spPr>
        <p:txBody>
          <a:bodyPr vert="horz" lIns="91440" tIns="45720" rIns="91440" bIns="45720" rtlCol="0"/>
          <a:lstStyle>
            <a:lvl1pPr algn="r">
              <a:defRPr sz="1200"/>
            </a:lvl1pPr>
          </a:lstStyle>
          <a:p>
            <a:fld id="{65C03266-12E2-BD42-BEC8-10BAB1C3AA41}" type="datetimeFigureOut">
              <a:rPr lang="en-US" smtClean="0"/>
              <a:t>10/4/2021</a:t>
            </a:fld>
            <a:endParaRPr lang="en-US"/>
          </a:p>
        </p:txBody>
      </p:sp>
      <p:sp>
        <p:nvSpPr>
          <p:cNvPr id="4" name="Slide Image Placeholder 3"/>
          <p:cNvSpPr>
            <a:spLocks noGrp="1" noRot="1" noChangeAspect="1"/>
          </p:cNvSpPr>
          <p:nvPr>
            <p:ph type="sldImg" idx="2"/>
          </p:nvPr>
        </p:nvSpPr>
        <p:spPr>
          <a:xfrm>
            <a:off x="658813" y="1154113"/>
            <a:ext cx="5540375"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4861"/>
            <a:ext cx="5486400" cy="363670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2971800" cy="46340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669"/>
            <a:ext cx="2971800" cy="463407"/>
          </a:xfrm>
          <a:prstGeom prst="rect">
            <a:avLst/>
          </a:prstGeom>
        </p:spPr>
        <p:txBody>
          <a:bodyPr vert="horz" lIns="91440" tIns="45720" rIns="91440" bIns="45720" rtlCol="0" anchor="b"/>
          <a:lstStyle>
            <a:lvl1pPr algn="r">
              <a:defRPr sz="1200"/>
            </a:lvl1pPr>
          </a:lstStyle>
          <a:p>
            <a:fld id="{5AC5F87B-81D1-3F4B-9822-9FD0113BD12A}" type="slidenum">
              <a:rPr lang="en-US" smtClean="0"/>
              <a:t>‹#›</a:t>
            </a:fld>
            <a:endParaRPr lang="en-US"/>
          </a:p>
        </p:txBody>
      </p:sp>
    </p:spTree>
    <p:extLst>
      <p:ext uri="{BB962C8B-B14F-4D97-AF65-F5344CB8AC3E}">
        <p14:creationId xmlns:p14="http://schemas.microsoft.com/office/powerpoint/2010/main" val="8130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hinadaily.com.cn/life/2009-12/11/content_9161633.ht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en.wikipedia.org/wiki/China_Dail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tobacco/campaign/tips/diseases/heart-disease-stroke.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1. </a:t>
            </a:r>
            <a:r>
              <a:rPr lang="en-US" sz="2800" b="0" i="0">
                <a:solidFill>
                  <a:srgbClr val="303030"/>
                </a:solidFill>
                <a:effectLst/>
                <a:latin typeface="arial" panose="020B0604020202020204" pitchFamily="34" charset="0"/>
              </a:rPr>
              <a:t>Parascandola M, Xiao L. Tobacco and the lung cancer epidemic in China. </a:t>
            </a:r>
            <a:r>
              <a:rPr lang="en-US" sz="2800" b="0" i="1" err="1">
                <a:solidFill>
                  <a:srgbClr val="303030"/>
                </a:solidFill>
                <a:effectLst/>
                <a:latin typeface="arial" panose="020B0604020202020204" pitchFamily="34" charset="0"/>
              </a:rPr>
              <a:t>Transl</a:t>
            </a:r>
            <a:r>
              <a:rPr lang="en-US" sz="2800" b="0" i="1">
                <a:solidFill>
                  <a:srgbClr val="303030"/>
                </a:solidFill>
                <a:effectLst/>
                <a:latin typeface="arial" panose="020B0604020202020204" pitchFamily="34" charset="0"/>
              </a:rPr>
              <a:t> Lung Cancer Res</a:t>
            </a:r>
            <a:r>
              <a:rPr lang="en-US" sz="2800" b="0" i="0">
                <a:solidFill>
                  <a:srgbClr val="303030"/>
                </a:solidFill>
                <a:effectLst/>
                <a:latin typeface="arial" panose="020B0604020202020204" pitchFamily="34" charset="0"/>
              </a:rPr>
              <a:t>. 2019;8(Suppl 1):S21-S30. doi:10.21037/tlcr.2019.03.12</a:t>
            </a: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2. There are more than 300 million smokers in China, nearly one-third of the world's total. More than half of adult men are current tobacco smokers. About one in every three cigarettes smoked in the world is smoked in China. In addition, over 700 million non-smokers in China, including about 180 million children, are exposed to second-hand smoke (SHS) at least once a day in a typical week. Exposure to SHS causes 100,000 deaths annually.</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a:effectLst/>
                <a:latin typeface="Segoe UI" panose="020B0502040204020203" pitchFamily="34" charset="0"/>
              </a:rPr>
              <a:t>	Source: https://www.who.int/china/health-topics/tobacco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a:effectLst/>
                <a:latin typeface="Arial" panose="020B0604020202020204" pitchFamily="34" charset="0"/>
              </a:rPr>
              <a:t>3. Chen, </a:t>
            </a:r>
            <a:r>
              <a:rPr lang="fr-FR" sz="1800" err="1">
                <a:effectLst/>
                <a:latin typeface="Arial" panose="020B0604020202020204" pitchFamily="34" charset="0"/>
              </a:rPr>
              <a:t>Zhengming</a:t>
            </a:r>
            <a:r>
              <a:rPr lang="fr-FR" sz="1800">
                <a:effectLst/>
                <a:latin typeface="Arial" panose="020B0604020202020204" pitchFamily="34" charset="0"/>
              </a:rPr>
              <a:t> &amp; </a:t>
            </a:r>
            <a:r>
              <a:rPr lang="fr-FR" sz="1800" err="1">
                <a:effectLst/>
                <a:latin typeface="Arial" panose="020B0604020202020204" pitchFamily="34" charset="0"/>
              </a:rPr>
              <a:t>Peto</a:t>
            </a:r>
            <a:r>
              <a:rPr lang="fr-FR" sz="1800">
                <a:effectLst/>
                <a:latin typeface="Arial" panose="020B0604020202020204" pitchFamily="34" charset="0"/>
              </a:rPr>
              <a:t>, Richard &amp; Zhou, </a:t>
            </a:r>
            <a:r>
              <a:rPr lang="fr-FR" sz="1800" err="1">
                <a:effectLst/>
                <a:latin typeface="Arial" panose="020B0604020202020204" pitchFamily="34" charset="0"/>
              </a:rPr>
              <a:t>Maigeng</a:t>
            </a:r>
            <a:r>
              <a:rPr lang="fr-FR" sz="1800">
                <a:effectLst/>
                <a:latin typeface="Arial" panose="020B0604020202020204" pitchFamily="34" charset="0"/>
              </a:rPr>
              <a:t> &amp; </a:t>
            </a:r>
            <a:r>
              <a:rPr lang="fr-FR" sz="1800" err="1">
                <a:effectLst/>
                <a:latin typeface="Arial" panose="020B0604020202020204" pitchFamily="34" charset="0"/>
              </a:rPr>
              <a:t>Iona</a:t>
            </a:r>
            <a:r>
              <a:rPr lang="fr-FR" sz="1800">
                <a:effectLst/>
                <a:latin typeface="Arial" panose="020B0604020202020204" pitchFamily="34" charset="0"/>
              </a:rPr>
              <a:t>, </a:t>
            </a:r>
            <a:r>
              <a:rPr lang="fr-FR" sz="1800" err="1">
                <a:effectLst/>
                <a:latin typeface="Arial" panose="020B0604020202020204" pitchFamily="34" charset="0"/>
              </a:rPr>
              <a:t>Andri</a:t>
            </a:r>
            <a:r>
              <a:rPr lang="fr-FR" sz="1800">
                <a:effectLst/>
                <a:latin typeface="Arial" panose="020B0604020202020204" pitchFamily="34" charset="0"/>
              </a:rPr>
              <a:t> &amp; Smith, Margaret &amp; Yang, Ling &amp; Guo, Yu &amp; Chen, </a:t>
            </a:r>
            <a:r>
              <a:rPr lang="fr-FR" sz="1800" err="1">
                <a:effectLst/>
                <a:latin typeface="Arial" panose="020B0604020202020204" pitchFamily="34" charset="0"/>
              </a:rPr>
              <a:t>Yiping</a:t>
            </a:r>
            <a:r>
              <a:rPr lang="fr-FR" sz="1800">
                <a:effectLst/>
                <a:latin typeface="Arial" panose="020B0604020202020204" pitchFamily="34" charset="0"/>
              </a:rPr>
              <a:t> &amp; </a:t>
            </a:r>
            <a:r>
              <a:rPr lang="fr-FR" sz="1800" err="1">
                <a:effectLst/>
                <a:latin typeface="Arial" panose="020B0604020202020204" pitchFamily="34" charset="0"/>
              </a:rPr>
              <a:t>Bian</a:t>
            </a:r>
            <a:r>
              <a:rPr lang="fr-FR" sz="1800">
                <a:effectLst/>
                <a:latin typeface="Arial" panose="020B0604020202020204" pitchFamily="34" charset="0"/>
              </a:rPr>
              <a:t>, Zheng &amp; Lancaster, Garry &amp; </a:t>
            </a:r>
            <a:r>
              <a:rPr lang="fr-FR" sz="1800" err="1">
                <a:effectLst/>
                <a:latin typeface="Arial" panose="020B0604020202020204" pitchFamily="34" charset="0"/>
              </a:rPr>
              <a:t>Sherliker</a:t>
            </a:r>
            <a:r>
              <a:rPr lang="fr-FR" sz="1800">
                <a:effectLst/>
                <a:latin typeface="Arial" panose="020B0604020202020204" pitchFamily="34" charset="0"/>
              </a:rPr>
              <a:t>, Paul &amp; </a:t>
            </a:r>
            <a:r>
              <a:rPr lang="fr-FR" sz="1800" err="1">
                <a:effectLst/>
                <a:latin typeface="Arial" panose="020B0604020202020204" pitchFamily="34" charset="0"/>
              </a:rPr>
              <a:t>Pang</a:t>
            </a:r>
            <a:r>
              <a:rPr lang="fr-FR" sz="1800">
                <a:effectLst/>
                <a:latin typeface="Arial" panose="020B0604020202020204" pitchFamily="34" charset="0"/>
              </a:rPr>
              <a:t>, </a:t>
            </a:r>
            <a:r>
              <a:rPr lang="fr-FR" sz="1800" err="1">
                <a:effectLst/>
                <a:latin typeface="Arial" panose="020B0604020202020204" pitchFamily="34" charset="0"/>
              </a:rPr>
              <a:t>Shutao</a:t>
            </a:r>
            <a:r>
              <a:rPr lang="fr-FR" sz="1800">
                <a:effectLst/>
                <a:latin typeface="Arial" panose="020B0604020202020204" pitchFamily="34" charset="0"/>
              </a:rPr>
              <a:t> &amp; Wang, </a:t>
            </a:r>
            <a:r>
              <a:rPr lang="fr-FR" sz="1800" err="1">
                <a:effectLst/>
                <a:latin typeface="Arial" panose="020B0604020202020204" pitchFamily="34" charset="0"/>
              </a:rPr>
              <a:t>Hao</a:t>
            </a:r>
            <a:r>
              <a:rPr lang="fr-FR" sz="1800">
                <a:effectLst/>
                <a:latin typeface="Arial" panose="020B0604020202020204" pitchFamily="34" charset="0"/>
              </a:rPr>
              <a:t> &amp; Su, Hua &amp; Wu, Ming &amp; Wu, </a:t>
            </a:r>
            <a:r>
              <a:rPr lang="fr-FR" sz="1800" err="1">
                <a:effectLst/>
                <a:latin typeface="Arial" panose="020B0604020202020204" pitchFamily="34" charset="0"/>
              </a:rPr>
              <a:t>Xianping</a:t>
            </a:r>
            <a:r>
              <a:rPr lang="fr-FR" sz="1800">
                <a:effectLst/>
                <a:latin typeface="Arial" panose="020B0604020202020204" pitchFamily="34" charset="0"/>
              </a:rPr>
              <a:t> &amp; Chen, </a:t>
            </a:r>
            <a:r>
              <a:rPr lang="fr-FR" sz="1800" err="1">
                <a:effectLst/>
                <a:latin typeface="Arial" panose="020B0604020202020204" pitchFamily="34" charset="0"/>
              </a:rPr>
              <a:t>Junshi</a:t>
            </a:r>
            <a:r>
              <a:rPr lang="fr-FR" sz="1800">
                <a:effectLst/>
                <a:latin typeface="Arial" panose="020B0604020202020204" pitchFamily="34" charset="0"/>
              </a:rPr>
              <a:t> &amp; Collins, Rory &amp; Li, </a:t>
            </a:r>
            <a:r>
              <a:rPr lang="fr-FR" sz="1800" err="1">
                <a:effectLst/>
                <a:latin typeface="Arial" panose="020B0604020202020204" pitchFamily="34" charset="0"/>
              </a:rPr>
              <a:t>Liming</a:t>
            </a:r>
            <a:r>
              <a:rPr lang="fr-FR" sz="1800">
                <a:effectLst/>
                <a:latin typeface="Arial" panose="020B0604020202020204" pitchFamily="34" charset="0"/>
              </a:rPr>
              <a:t>. (2015). </a:t>
            </a:r>
            <a:r>
              <a:rPr lang="fr-FR" sz="1800" err="1">
                <a:effectLst/>
                <a:latin typeface="Arial" panose="020B0604020202020204" pitchFamily="34" charset="0"/>
              </a:rPr>
              <a:t>Contrasting</a:t>
            </a:r>
            <a:r>
              <a:rPr lang="fr-FR" sz="1800">
                <a:effectLst/>
                <a:latin typeface="Arial" panose="020B0604020202020204" pitchFamily="34" charset="0"/>
              </a:rPr>
              <a:t> male and </a:t>
            </a:r>
            <a:r>
              <a:rPr lang="fr-FR" sz="1800" err="1">
                <a:effectLst/>
                <a:latin typeface="Arial" panose="020B0604020202020204" pitchFamily="34" charset="0"/>
              </a:rPr>
              <a:t>female</a:t>
            </a:r>
            <a:r>
              <a:rPr lang="fr-FR" sz="1800">
                <a:effectLst/>
                <a:latin typeface="Arial" panose="020B0604020202020204" pitchFamily="34" charset="0"/>
              </a:rPr>
              <a:t> trends in </a:t>
            </a:r>
            <a:r>
              <a:rPr lang="fr-FR" sz="1800" err="1">
                <a:effectLst/>
                <a:latin typeface="Arial" panose="020B0604020202020204" pitchFamily="34" charset="0"/>
              </a:rPr>
              <a:t>tobacco-attributed</a:t>
            </a:r>
            <a:r>
              <a:rPr lang="fr-FR" sz="1800">
                <a:effectLst/>
                <a:latin typeface="Arial" panose="020B0604020202020204" pitchFamily="34" charset="0"/>
              </a:rPr>
              <a:t> </a:t>
            </a:r>
            <a:r>
              <a:rPr lang="fr-FR" sz="1800" err="1">
                <a:effectLst/>
                <a:latin typeface="Arial" panose="020B0604020202020204" pitchFamily="34" charset="0"/>
              </a:rPr>
              <a:t>mortality</a:t>
            </a:r>
            <a:r>
              <a:rPr lang="fr-FR" sz="1800">
                <a:effectLst/>
                <a:latin typeface="Arial" panose="020B0604020202020204" pitchFamily="34" charset="0"/>
              </a:rPr>
              <a:t> in China: Evidence </a:t>
            </a:r>
            <a:r>
              <a:rPr lang="fr-FR" sz="1800" err="1">
                <a:effectLst/>
                <a:latin typeface="Arial" panose="020B0604020202020204" pitchFamily="34" charset="0"/>
              </a:rPr>
              <a:t>from</a:t>
            </a:r>
            <a:r>
              <a:rPr lang="fr-FR" sz="1800">
                <a:effectLst/>
                <a:latin typeface="Arial" panose="020B0604020202020204" pitchFamily="34" charset="0"/>
              </a:rPr>
              <a:t> successive </a:t>
            </a:r>
            <a:r>
              <a:rPr lang="fr-FR" sz="1800" err="1">
                <a:effectLst/>
                <a:latin typeface="Arial" panose="020B0604020202020204" pitchFamily="34" charset="0"/>
              </a:rPr>
              <a:t>nationwide</a:t>
            </a:r>
            <a:r>
              <a:rPr lang="fr-FR" sz="1800">
                <a:effectLst/>
                <a:latin typeface="Arial" panose="020B0604020202020204" pitchFamily="34" charset="0"/>
              </a:rPr>
              <a:t> prospective </a:t>
            </a:r>
            <a:r>
              <a:rPr lang="fr-FR" sz="1800" err="1">
                <a:effectLst/>
                <a:latin typeface="Arial" panose="020B0604020202020204" pitchFamily="34" charset="0"/>
              </a:rPr>
              <a:t>cohort</a:t>
            </a:r>
            <a:r>
              <a:rPr lang="fr-FR" sz="1800">
                <a:effectLst/>
                <a:latin typeface="Arial" panose="020B0604020202020204" pitchFamily="34" charset="0"/>
              </a:rPr>
              <a:t> </a:t>
            </a:r>
            <a:r>
              <a:rPr lang="fr-FR" sz="1800" err="1">
                <a:effectLst/>
                <a:latin typeface="Arial" panose="020B0604020202020204" pitchFamily="34" charset="0"/>
              </a:rPr>
              <a:t>studies</a:t>
            </a:r>
            <a:r>
              <a:rPr lang="fr-FR" sz="1800">
                <a:effectLst/>
                <a:latin typeface="Arial" panose="020B0604020202020204" pitchFamily="34" charset="0"/>
              </a:rPr>
              <a:t>. The Lancet. 386. 1447-1456. 10.1016/S0140-6736(15)00340-2. </a:t>
            </a:r>
          </a:p>
          <a:p>
            <a:endParaRPr lang="en-US"/>
          </a:p>
          <a:p>
            <a:r>
              <a:rPr lang="en-US"/>
              <a:t>4. </a:t>
            </a:r>
            <a:r>
              <a:rPr lang="en-US" b="0" i="0">
                <a:solidFill>
                  <a:srgbClr val="202122"/>
                </a:solidFill>
                <a:effectLst/>
                <a:latin typeface="Arial" panose="020B0604020202020204" pitchFamily="34" charset="0"/>
              </a:rPr>
              <a:t>Xin, </a:t>
            </a:r>
            <a:r>
              <a:rPr lang="en-US" b="0" i="0" err="1">
                <a:solidFill>
                  <a:srgbClr val="202122"/>
                </a:solidFill>
                <a:effectLst/>
                <a:latin typeface="Arial" panose="020B0604020202020204" pitchFamily="34" charset="0"/>
              </a:rPr>
              <a:t>Dingding</a:t>
            </a:r>
            <a:r>
              <a:rPr lang="en-US" b="0" i="0">
                <a:solidFill>
                  <a:srgbClr val="202122"/>
                </a:solidFill>
                <a:effectLst/>
                <a:latin typeface="Arial" panose="020B0604020202020204" pitchFamily="34" charset="0"/>
              </a:rPr>
              <a:t> (2009-12-11). </a:t>
            </a:r>
            <a:r>
              <a:rPr lang="en-US" b="0" i="0" u="none" strike="noStrike">
                <a:solidFill>
                  <a:srgbClr val="3366BB"/>
                </a:solidFill>
                <a:effectLst/>
                <a:latin typeface="Arial" panose="020B0604020202020204" pitchFamily="34" charset="0"/>
                <a:hlinkClick r:id="rId3"/>
              </a:rPr>
              <a:t>"Smoke-free list extends to healthcare facilities"</a:t>
            </a:r>
            <a:r>
              <a:rPr lang="en-US" b="0" i="0">
                <a:solidFill>
                  <a:srgbClr val="202122"/>
                </a:solidFill>
                <a:effectLst/>
                <a:latin typeface="Arial" panose="020B0604020202020204" pitchFamily="34" charset="0"/>
              </a:rPr>
              <a:t>. </a:t>
            </a:r>
            <a:r>
              <a:rPr lang="en-US" b="0" i="0" u="none" strike="noStrike">
                <a:solidFill>
                  <a:srgbClr val="0645AD"/>
                </a:solidFill>
                <a:effectLst/>
                <a:latin typeface="Arial" panose="020B0604020202020204" pitchFamily="34" charset="0"/>
                <a:hlinkClick r:id="rId4"/>
              </a:rPr>
              <a:t>China Daily</a:t>
            </a:r>
            <a:r>
              <a:rPr lang="en-US" b="0" i="0">
                <a:solidFill>
                  <a:srgbClr val="202122"/>
                </a:solidFill>
                <a:effectLst/>
                <a:latin typeface="Arial" panose="020B0604020202020204" pitchFamily="34" charset="0"/>
              </a:rPr>
              <a:t>.</a:t>
            </a:r>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7</a:t>
            </a:fld>
            <a:endParaRPr lang="en-US"/>
          </a:p>
        </p:txBody>
      </p:sp>
    </p:spTree>
    <p:extLst>
      <p:ext uri="{BB962C8B-B14F-4D97-AF65-F5344CB8AC3E}">
        <p14:creationId xmlns:p14="http://schemas.microsoft.com/office/powerpoint/2010/main" val="3371613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19</a:t>
            </a:fld>
            <a:endParaRPr lang="en-US"/>
          </a:p>
        </p:txBody>
      </p:sp>
    </p:spTree>
    <p:extLst>
      <p:ext uri="{BB962C8B-B14F-4D97-AF65-F5344CB8AC3E}">
        <p14:creationId xmlns:p14="http://schemas.microsoft.com/office/powerpoint/2010/main" val="1524317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21</a:t>
            </a:fld>
            <a:endParaRPr lang="en-US"/>
          </a:p>
        </p:txBody>
      </p:sp>
    </p:spTree>
    <p:extLst>
      <p:ext uri="{BB962C8B-B14F-4D97-AF65-F5344CB8AC3E}">
        <p14:creationId xmlns:p14="http://schemas.microsoft.com/office/powerpoint/2010/main" val="3236890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26</a:t>
            </a:fld>
            <a:endParaRPr lang="en-US"/>
          </a:p>
        </p:txBody>
      </p:sp>
    </p:spTree>
    <p:extLst>
      <p:ext uri="{BB962C8B-B14F-4D97-AF65-F5344CB8AC3E}">
        <p14:creationId xmlns:p14="http://schemas.microsoft.com/office/powerpoint/2010/main" val="4202624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28</a:t>
            </a:fld>
            <a:endParaRPr lang="en-US"/>
          </a:p>
        </p:txBody>
      </p:sp>
    </p:spTree>
    <p:extLst>
      <p:ext uri="{BB962C8B-B14F-4D97-AF65-F5344CB8AC3E}">
        <p14:creationId xmlns:p14="http://schemas.microsoft.com/office/powerpoint/2010/main" val="1623205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31</a:t>
            </a:fld>
            <a:endParaRPr lang="en-US"/>
          </a:p>
        </p:txBody>
      </p:sp>
    </p:spTree>
    <p:extLst>
      <p:ext uri="{BB962C8B-B14F-4D97-AF65-F5344CB8AC3E}">
        <p14:creationId xmlns:p14="http://schemas.microsoft.com/office/powerpoint/2010/main" val="2865341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32</a:t>
            </a:fld>
            <a:endParaRPr lang="en-US"/>
          </a:p>
        </p:txBody>
      </p:sp>
    </p:spTree>
    <p:extLst>
      <p:ext uri="{BB962C8B-B14F-4D97-AF65-F5344CB8AC3E}">
        <p14:creationId xmlns:p14="http://schemas.microsoft.com/office/powerpoint/2010/main" val="1086080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42</a:t>
            </a:fld>
            <a:endParaRPr lang="en-US"/>
          </a:p>
        </p:txBody>
      </p:sp>
    </p:spTree>
    <p:extLst>
      <p:ext uri="{BB962C8B-B14F-4D97-AF65-F5344CB8AC3E}">
        <p14:creationId xmlns:p14="http://schemas.microsoft.com/office/powerpoint/2010/main" val="53295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a:solidFill>
                  <a:schemeClr val="tx1"/>
                </a:solidFill>
                <a:effectLst/>
                <a:latin typeface="+mn-lt"/>
                <a:ea typeface="+mn-ea"/>
                <a:cs typeface="+mn-cs"/>
              </a:rPr>
              <a:t>Source Center for Disease Control and Prevention </a:t>
            </a:r>
            <a:r>
              <a:rPr lang="en-US" sz="1200" b="0" i="1" kern="1200">
                <a:solidFill>
                  <a:schemeClr val="tx1"/>
                </a:solidFill>
                <a:effectLst/>
                <a:latin typeface="+mn-lt"/>
                <a:ea typeface="+mn-ea"/>
                <a:cs typeface="+mn-cs"/>
                <a:hlinkClick r:id="rId3"/>
              </a:rPr>
              <a:t>https://www.cdc.gov/tobacco/campaign/tips/diseases/heart-disease-stroke.html</a:t>
            </a:r>
            <a:endParaRPr lang="en-US"/>
          </a:p>
        </p:txBody>
      </p:sp>
      <p:sp>
        <p:nvSpPr>
          <p:cNvPr id="4" name="Slide Number Placeholder 3"/>
          <p:cNvSpPr>
            <a:spLocks noGrp="1"/>
          </p:cNvSpPr>
          <p:nvPr>
            <p:ph type="sldNum" sz="quarter" idx="10"/>
          </p:nvPr>
        </p:nvSpPr>
        <p:spPr/>
        <p:txBody>
          <a:bodyPr/>
          <a:lstStyle/>
          <a:p>
            <a:fld id="{5AC5F87B-81D1-3F4B-9822-9FD0113BD12A}" type="slidenum">
              <a:rPr lang="en-US" smtClean="0"/>
              <a:t>48</a:t>
            </a:fld>
            <a:endParaRPr lang="en-US"/>
          </a:p>
        </p:txBody>
      </p:sp>
    </p:spTree>
    <p:extLst>
      <p:ext uri="{BB962C8B-B14F-4D97-AF65-F5344CB8AC3E}">
        <p14:creationId xmlns:p14="http://schemas.microsoft.com/office/powerpoint/2010/main" val="136275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52</a:t>
            </a:fld>
            <a:endParaRPr lang="en-US"/>
          </a:p>
        </p:txBody>
      </p:sp>
    </p:spTree>
    <p:extLst>
      <p:ext uri="{BB962C8B-B14F-4D97-AF65-F5344CB8AC3E}">
        <p14:creationId xmlns:p14="http://schemas.microsoft.com/office/powerpoint/2010/main" val="1810365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55</a:t>
            </a:fld>
            <a:endParaRPr lang="en-US"/>
          </a:p>
        </p:txBody>
      </p:sp>
    </p:spTree>
    <p:extLst>
      <p:ext uri="{BB962C8B-B14F-4D97-AF65-F5344CB8AC3E}">
        <p14:creationId xmlns:p14="http://schemas.microsoft.com/office/powerpoint/2010/main" val="3747949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err="1"/>
              <a:t>Koplan</a:t>
            </a:r>
            <a:r>
              <a:rPr lang="en-US" sz="1200"/>
              <a:t> J, Eriksen M. Smoking cessation for Chinese men and prevention for women. The Lancet. 2015;386(10002):1422-1423. doi:10.1016/s0140-6736(15)00416-x </a:t>
            </a:r>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8</a:t>
            </a:fld>
            <a:endParaRPr lang="en-US"/>
          </a:p>
        </p:txBody>
      </p:sp>
    </p:spTree>
    <p:extLst>
      <p:ext uri="{BB962C8B-B14F-4D97-AF65-F5344CB8AC3E}">
        <p14:creationId xmlns:p14="http://schemas.microsoft.com/office/powerpoint/2010/main" val="2937683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price of cigarettes in this slide is based on NY prices. Please adjust the numbers based on your locality.</a:t>
            </a:r>
          </a:p>
        </p:txBody>
      </p:sp>
      <p:sp>
        <p:nvSpPr>
          <p:cNvPr id="4" name="Slide Number Placeholder 3"/>
          <p:cNvSpPr>
            <a:spLocks noGrp="1"/>
          </p:cNvSpPr>
          <p:nvPr>
            <p:ph type="sldNum" sz="quarter" idx="5"/>
          </p:nvPr>
        </p:nvSpPr>
        <p:spPr/>
        <p:txBody>
          <a:bodyPr/>
          <a:lstStyle/>
          <a:p>
            <a:fld id="{5AC5F87B-81D1-3F4B-9822-9FD0113BD12A}" type="slidenum">
              <a:rPr lang="en-US" smtClean="0"/>
              <a:t>60</a:t>
            </a:fld>
            <a:endParaRPr lang="en-US"/>
          </a:p>
        </p:txBody>
      </p:sp>
    </p:spTree>
    <p:extLst>
      <p:ext uri="{BB962C8B-B14F-4D97-AF65-F5344CB8AC3E}">
        <p14:creationId xmlns:p14="http://schemas.microsoft.com/office/powerpoint/2010/main" val="1037385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61</a:t>
            </a:fld>
            <a:endParaRPr lang="en-US"/>
          </a:p>
        </p:txBody>
      </p:sp>
    </p:spTree>
    <p:extLst>
      <p:ext uri="{BB962C8B-B14F-4D97-AF65-F5344CB8AC3E}">
        <p14:creationId xmlns:p14="http://schemas.microsoft.com/office/powerpoint/2010/main" val="2823912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62</a:t>
            </a:fld>
            <a:endParaRPr lang="en-US"/>
          </a:p>
        </p:txBody>
      </p:sp>
    </p:spTree>
    <p:extLst>
      <p:ext uri="{BB962C8B-B14F-4D97-AF65-F5344CB8AC3E}">
        <p14:creationId xmlns:p14="http://schemas.microsoft.com/office/powerpoint/2010/main" val="3084854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63</a:t>
            </a:fld>
            <a:endParaRPr lang="en-US"/>
          </a:p>
        </p:txBody>
      </p:sp>
    </p:spTree>
    <p:extLst>
      <p:ext uri="{BB962C8B-B14F-4D97-AF65-F5344CB8AC3E}">
        <p14:creationId xmlns:p14="http://schemas.microsoft.com/office/powerpoint/2010/main" val="821445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68</a:t>
            </a:fld>
            <a:endParaRPr lang="en-US"/>
          </a:p>
        </p:txBody>
      </p:sp>
    </p:spTree>
    <p:extLst>
      <p:ext uri="{BB962C8B-B14F-4D97-AF65-F5344CB8AC3E}">
        <p14:creationId xmlns:p14="http://schemas.microsoft.com/office/powerpoint/2010/main" val="228545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9</a:t>
            </a:fld>
            <a:endParaRPr lang="en-US"/>
          </a:p>
        </p:txBody>
      </p:sp>
    </p:spTree>
    <p:extLst>
      <p:ext uri="{BB962C8B-B14F-4D97-AF65-F5344CB8AC3E}">
        <p14:creationId xmlns:p14="http://schemas.microsoft.com/office/powerpoint/2010/main" val="3160986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10</a:t>
            </a:fld>
            <a:endParaRPr lang="en-US"/>
          </a:p>
        </p:txBody>
      </p:sp>
    </p:spTree>
    <p:extLst>
      <p:ext uri="{BB962C8B-B14F-4D97-AF65-F5344CB8AC3E}">
        <p14:creationId xmlns:p14="http://schemas.microsoft.com/office/powerpoint/2010/main" val="2635382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11</a:t>
            </a:fld>
            <a:endParaRPr lang="en-US"/>
          </a:p>
        </p:txBody>
      </p:sp>
    </p:spTree>
    <p:extLst>
      <p:ext uri="{BB962C8B-B14F-4D97-AF65-F5344CB8AC3E}">
        <p14:creationId xmlns:p14="http://schemas.microsoft.com/office/powerpoint/2010/main" val="540718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12</a:t>
            </a:fld>
            <a:endParaRPr lang="en-US"/>
          </a:p>
        </p:txBody>
      </p:sp>
    </p:spTree>
    <p:extLst>
      <p:ext uri="{BB962C8B-B14F-4D97-AF65-F5344CB8AC3E}">
        <p14:creationId xmlns:p14="http://schemas.microsoft.com/office/powerpoint/2010/main" val="2593889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14</a:t>
            </a:fld>
            <a:endParaRPr lang="en-US"/>
          </a:p>
        </p:txBody>
      </p:sp>
    </p:spTree>
    <p:extLst>
      <p:ext uri="{BB962C8B-B14F-4D97-AF65-F5344CB8AC3E}">
        <p14:creationId xmlns:p14="http://schemas.microsoft.com/office/powerpoint/2010/main" val="2840786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15</a:t>
            </a:fld>
            <a:endParaRPr lang="en-US"/>
          </a:p>
        </p:txBody>
      </p:sp>
    </p:spTree>
    <p:extLst>
      <p:ext uri="{BB962C8B-B14F-4D97-AF65-F5344CB8AC3E}">
        <p14:creationId xmlns:p14="http://schemas.microsoft.com/office/powerpoint/2010/main" val="3532120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C5F87B-81D1-3F4B-9822-9FD0113BD12A}" type="slidenum">
              <a:rPr lang="en-US" smtClean="0"/>
              <a:t>16</a:t>
            </a:fld>
            <a:endParaRPr lang="en-US"/>
          </a:p>
        </p:txBody>
      </p:sp>
    </p:spTree>
    <p:extLst>
      <p:ext uri="{BB962C8B-B14F-4D97-AF65-F5344CB8AC3E}">
        <p14:creationId xmlns:p14="http://schemas.microsoft.com/office/powerpoint/2010/main" val="43528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65476E-A6E1-BD40-9AFB-DC855223C38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3853114781"/>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65476E-A6E1-BD40-9AFB-DC855223C38C}"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6968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BB65476E-A6E1-BD40-9AFB-DC855223C38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07902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BB65476E-A6E1-BD40-9AFB-DC855223C38C}"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726230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65476E-A6E1-BD40-9AFB-DC855223C38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3712685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65476E-A6E1-BD40-9AFB-DC855223C38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112066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65476E-A6E1-BD40-9AFB-DC855223C38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1034357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65476E-A6E1-BD40-9AFB-DC855223C38C}" type="datetimeFigureOut">
              <a:rPr lang="en-US" smtClean="0"/>
              <a:t>10/4/2021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399791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65476E-A6E1-BD40-9AFB-DC855223C38C}"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2832697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65476E-A6E1-BD40-9AFB-DC855223C38C}" type="datetimeFigureOut">
              <a:rPr lang="en-US" smtClean="0"/>
              <a:t>10/4/2021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4107452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65476E-A6E1-BD40-9AFB-DC855223C38C}" type="datetimeFigureOut">
              <a:rPr lang="en-US" smtClean="0"/>
              <a:t>10/4/2021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312457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5476E-A6E1-BD40-9AFB-DC855223C38C}" type="datetimeFigureOut">
              <a:rPr lang="en-US" smtClean="0"/>
              <a:t>10/4/2021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66910891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65476E-A6E1-BD40-9AFB-DC855223C38C}" type="datetimeFigureOut">
              <a:rPr lang="en-US" smtClean="0"/>
              <a:t>10/4/2021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4501301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BB65476E-A6E1-BD40-9AFB-DC855223C38C}" type="datetimeFigureOut">
              <a:rPr lang="en-US" smtClean="0"/>
              <a:t>10/4/2021</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7423C909-ED1A-F343-BC59-5DCE11BF8455}" type="slidenum">
              <a:rPr lang="en-US" smtClean="0"/>
              <a:t>‹#›</a:t>
            </a:fld>
            <a:endParaRPr lang="en-US"/>
          </a:p>
        </p:txBody>
      </p:sp>
    </p:spTree>
    <p:extLst>
      <p:ext uri="{BB962C8B-B14F-4D97-AF65-F5344CB8AC3E}">
        <p14:creationId xmlns:p14="http://schemas.microsoft.com/office/powerpoint/2010/main" val="664904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BB65476E-A6E1-BD40-9AFB-DC855223C38C}" type="datetimeFigureOut">
              <a:rPr lang="en-US" smtClean="0"/>
              <a:t>10/4/2021</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7423C909-ED1A-F343-BC59-5DCE11BF8455}" type="slidenum">
              <a:rPr lang="en-US" smtClean="0"/>
              <a:t>‹#›</a:t>
            </a:fld>
            <a:endParaRPr lang="en-US"/>
          </a:p>
        </p:txBody>
      </p:sp>
    </p:spTree>
    <p:extLst>
      <p:ext uri="{BB962C8B-B14F-4D97-AF65-F5344CB8AC3E}">
        <p14:creationId xmlns:p14="http://schemas.microsoft.com/office/powerpoint/2010/main" val="1749356169"/>
      </p:ext>
    </p:extLst>
  </p:cSld>
  <p:clrMap bg1="dk1" tx1="lt1" bg2="dk2" tx2="lt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 id="2147484570"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nycsmokefree.org/key_issues/tobacco-disparities/"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1.nyc.gov/assets/doh/downloads/pdf/epi/databrief91.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who.int/news-room/fact-sheets/detail/tobacco" TargetMode="Externa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s://www.cdc.gov/tobacco/data_statistics/fact_sheets/fast_facts/index.ht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nycsmokefree.org/resources/smoking-statistics/" TargetMode="Externa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www.cdc.gov/tobacco/data_statistics/fact_sheets/secondhand_smoke/general_facts/index.ht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tobacco/data_statistics/fact_sheets/secondhand_smoke/health_effects/index.htm"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cdc.gov/tobacco/data_statistics/fact_sheets/health_effects/tobacco_related_mortality/index.htm"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cdc.gov/tobacco/basic_information/health_effects/heart_disease/index.ht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www.cdc.gov/tobacco/basic_information/secondhand_smoke/protect_children/general-population/index.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www.cdc.gov/tobacco/basic_information/secondhand_smoke/children-home/index.ht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mayoclinic.org/healthy-lifestyle/adult-health/expert-answers/third-hand-smoke/faq-2005779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hyperlink" Target="https://www.cdc.gov/tobacco/basic_information/secondhand_smoke/protect_children/general-population/index.html" TargetMode="Externa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s://www.cdc.gov/tobacco/basic_information/e-cigarettes/about-e-cigarettes.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hyperlink" Target="https://www.cdc.gov/tobacco/basic_information/e-cigarettes/about-e-cigarette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cdc.gov/tobacco/basic_information/e-cigarettes/severe-lung-disease.html" TargetMode="Externa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hyperlink" Target="https://www.cdc.gov/tobacco/basic_information/e-cigarettes/severe-lung-diseas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hyperlink" Target="https://www.cdc.gov/mmwr/volumes/68/wr/mm6836e2.ht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s://www.fda.gov/consumers/consumer-updates/fact-or-fiction-what-know-about-smoking-cessation-and-medications" TargetMode="Externa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hyperlink" Target="https://www1.nyc.gov/site/doh/about/press/pr2019/e-cigarette-use-among-nyc-middle-school-students.page" TargetMode="External"/><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hyperlink" Target="https://www1.nyc.gov/site/doh/about/press/pr2019/e-cigarette-use-among-nyc-middle-school-students.page" TargetMode="External"/><Relationship Id="rId5" Type="http://schemas.openxmlformats.org/officeDocument/2006/relationships/image" Target="../media/image5.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hyperlink" Target="https://www1.nyc.gov/site/doh/about/press/pr2019/e-cigarette-use-among-nyc-middle-school-students.page"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hyperlink" Target="https://www1.nyc.gov/site/doh/about/press/pr2019/e-cigarette-use-among-nyc-middle-school-students.pag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hyperlink" Target="https://www1.nyc.gov/assets/doh/downloads/pdf/smoke/teens-and-vaping.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hyperlink" Target="https://www1.nyc.gov/assets/doh/downloads/pdf/smoke/teens-and-vaping.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hyperlink" Target="http://goex54.files.wordpress.com/2014/02/whatyousmoke_image_feb13.j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fda.gov/tobacco-products/products-ingredients-components/chemicals-cigarettes-plant-product-puff" TargetMode="External"/><Relationship Id="rId5" Type="http://schemas.openxmlformats.org/officeDocument/2006/relationships/image" Target="../media/image5.pn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hyperlink" Target="https://www.cdc.gov/tobacco/data_statistics/fact_sheets/health_effects/effects_cig_smoking/index.htm"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cdc.gov/tobacco/data_statistics/fact_sheets/health_effects/effects_cig_smoking/index.ht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cdc.gov/tobacco/data_statistics/fact_sheets/health_effects/effects_cig_smoking/index.htm#respiratory" TargetMode="External"/><Relationship Id="rId5" Type="http://schemas.openxmlformats.org/officeDocument/2006/relationships/image" Target="../media/image5.png"/><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hyperlink" Target="https://www.cdc.gov/tobacco/data_statistics/fact_sheets/health_effects/effects_cig_smoking/index.ht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hyperlink" Target="https://www.cdc.gov/tobacco/campaign/tips/diseases/heart-disease-stroke.html"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hyperlink" Target="https://www.cdc.gov/tobacco/data_statistics/fact_sheets/health_effects/effects_cig_smoking/index.htm#respiratory" TargetMode="Externa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hyperlink" Target="https://www.cdc.gov/tobacco/data_statistics/fact_sheets/health_effects/effects_cig_smoking/index.ht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0.jpeg"/><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hyperlink" Target="https://www.cdc.gov/tobacco/data_statistics/fact_sheets/health_effects/effects_cig_smoking/index.htm"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tiff"/><Relationship Id="rId1" Type="http://schemas.openxmlformats.org/officeDocument/2006/relationships/slideLayout" Target="../slideLayouts/slideLayout2.xml"/><Relationship Id="rId4" Type="http://schemas.openxmlformats.org/officeDocument/2006/relationships/hyperlink" Target="https://www.cdc.gov/cancer/lung/basic_info/screening.htm"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uspreventiveservicestaskforce.org/uspstf/recommendation/lung-cancer-screening" TargetMode="External"/><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tiff"/><Relationship Id="rId1" Type="http://schemas.openxmlformats.org/officeDocument/2006/relationships/slideLayout" Target="../slideLayouts/slideLayout2.xml"/><Relationship Id="rId4" Type="http://schemas.openxmlformats.org/officeDocument/2006/relationships/hyperlink" Target="https://effectivehealthcare.ahrq.gov/decision-aids/lung-cancer-screening/patient.html"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3.tiff"/><Relationship Id="rId1" Type="http://schemas.openxmlformats.org/officeDocument/2006/relationships/slideLayout" Target="../slideLayouts/slideLayout2.xml"/><Relationship Id="rId4" Type="http://schemas.openxmlformats.org/officeDocument/2006/relationships/hyperlink" Target="https://www.medicare.gov/coverage/lung-cancer-screenings"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hyperlink" Target="https://www.hhs.gov/surgeongeneral/reports-and-publications/tobacco/consequences-smoking-factsheet/index.html" TargetMode="Externa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ww.nysmokefree.com/ToolsAndResources/SavingsCalculator"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cancer.org/healthy/stay-away-from-tobacco/benefits-of-quitting-smoking-over-time.html" TargetMode="External"/><Relationship Id="rId5" Type="http://schemas.openxmlformats.org/officeDocument/2006/relationships/image" Target="../media/image5.png"/><Relationship Id="rId4" Type="http://schemas.microsoft.com/office/2007/relationships/hdphoto" Target="../media/hdphoto5.wdp"/></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cdc.gov/tobacco/data_statistics/fact_sheets/fast_facts/index.ht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who.int/news-room/q-a-detail/tobacco-health-benefits-of-smoking-cessatio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hyperlink" Target="https://www.cdc.gov/tobacco/campaign/tips/quit-smoking/quit-smoking-medications/3-reasons-to-use-medicines-when-you-quit/quit-medicines-are-safer-than-smoking/index.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smokefree.gov/sites/default/files/pdf/mythsaboutNRTfactsheet.pdf"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ncbi.nlm.nih.gov/pmc/articles/PMC4691901/" TargetMode="External"/><Relationship Id="rId3" Type="http://schemas.openxmlformats.org/officeDocument/2006/relationships/image" Target="../media/image16.jpeg"/><Relationship Id="rId7" Type="http://schemas.openxmlformats.org/officeDocument/2006/relationships/hyperlink" Target="https://www.who.int/china/health-topics/tobacco"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ncbi.nlm.nih.gov/pmc/articles/PMC6546632/" TargetMode="External"/><Relationship Id="rId5" Type="http://schemas.openxmlformats.org/officeDocument/2006/relationships/image" Target="../media/image5.png"/><Relationship Id="rId4" Type="http://schemas.openxmlformats.org/officeDocument/2006/relationships/image" Target="../media/image17.jpeg"/><Relationship Id="rId9" Type="http://schemas.openxmlformats.org/officeDocument/2006/relationships/hyperlink" Target="http://www.chinadaily.com.cn/life/2009-12/11/content_9161633.ht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5.png"/><Relationship Id="rId2" Type="http://schemas.openxmlformats.org/officeDocument/2006/relationships/hyperlink" Target="http://www.nyc.gov/nycquits" TargetMode="Externa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nysmokefree.com/"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9.jpeg"/><Relationship Id="rId4" Type="http://schemas.openxmlformats.org/officeDocument/2006/relationships/image" Target="../media/image88.jpeg"/></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cdc.gov/cancer/lung/basic_info/risk_factors.htm" TargetMode="External"/><Relationship Id="rId5" Type="http://schemas.openxmlformats.org/officeDocument/2006/relationships/image" Target="../media/image5.png"/><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quit smoking doctors"/>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6171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ctrTitle"/>
          </p:nvPr>
        </p:nvSpPr>
        <p:spPr>
          <a:xfrm>
            <a:off x="0" y="0"/>
            <a:ext cx="12192000" cy="6858000"/>
          </a:xfrm>
        </p:spPr>
        <p:txBody>
          <a:bodyPr>
            <a:normAutofit fontScale="90000"/>
          </a:bodyPr>
          <a:lstStyle/>
          <a:p>
            <a:pPr algn="ctr"/>
            <a:r>
              <a:rPr lang="en-US" sz="80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Quit Smoking. </a:t>
            </a:r>
            <a:br>
              <a:rPr lang="en-US" sz="8000" b="1">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en-US" altLang="zh-TW" sz="80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Cherish Your Life!</a:t>
            </a:r>
            <a:br>
              <a:rPr lang="en-US" altLang="zh-TW" sz="80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br>
              <a:rPr lang="en-US" altLang="zh-TW" sz="80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7200" b="1">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遠離煙草</a:t>
            </a:r>
            <a:r>
              <a:rPr lang="zh-CN" altLang="en-US" sz="7200" b="1">
                <a:solidFill>
                  <a:schemeClr val="bg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a:t>
            </a:r>
            <a:br>
              <a:rPr lang="en-US" altLang="zh-TW" sz="72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br>
            <a:r>
              <a:rPr lang="zh-CN" altLang="en-US" sz="720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珍惜</a:t>
            </a:r>
            <a:r>
              <a:rPr lang="zh-TW" altLang="en-US" sz="72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生命！</a:t>
            </a:r>
            <a:br>
              <a:rPr lang="en-US" altLang="zh-TW" sz="72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endParaRPr lang="en-US" sz="66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a:extLst>
              <a:ext uri="{FF2B5EF4-FFF2-40B4-BE49-F238E27FC236}">
                <a16:creationId xmlns:a16="http://schemas.microsoft.com/office/drawing/2014/main" id="{D4A518C7-1712-4307-BFE3-45EBDB247CC0}"/>
              </a:ext>
            </a:extLst>
          </p:cNvPr>
          <p:cNvPicPr>
            <a:picLocks noChangeAspect="1"/>
          </p:cNvPicPr>
          <p:nvPr/>
        </p:nvPicPr>
        <p:blipFill>
          <a:blip r:embed="rId4"/>
          <a:stretch>
            <a:fillRect/>
          </a:stretch>
        </p:blipFill>
        <p:spPr>
          <a:xfrm>
            <a:off x="10861964" y="6038198"/>
            <a:ext cx="828819" cy="625249"/>
          </a:xfrm>
          <a:prstGeom prst="rect">
            <a:avLst/>
          </a:prstGeom>
        </p:spPr>
      </p:pic>
    </p:spTree>
    <p:extLst>
      <p:ext uri="{BB962C8B-B14F-4D97-AF65-F5344CB8AC3E}">
        <p14:creationId xmlns:p14="http://schemas.microsoft.com/office/powerpoint/2010/main" val="24391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age result for smoking kills"/>
          <p:cNvPicPr>
            <a:picLocks noChangeAspect="1" noChangeArrowheads="1"/>
          </p:cNvPicPr>
          <p:nvPr/>
        </p:nvPicPr>
        <p:blipFill>
          <a:blip r:embed="rId3" cstate="print">
            <a:clrChange>
              <a:clrFrom>
                <a:srgbClr val="F1F1F1"/>
              </a:clrFrom>
              <a:clrTo>
                <a:srgbClr val="F1F1F1">
                  <a:alpha val="0"/>
                </a:srgbClr>
              </a:clrTo>
            </a:clrChange>
            <a:extLst>
              <a:ext uri="{28A0092B-C50C-407E-A947-70E740481C1C}">
                <a14:useLocalDpi xmlns:a14="http://schemas.microsoft.com/office/drawing/2010/main" val="0"/>
              </a:ext>
            </a:extLst>
          </a:blip>
          <a:srcRect/>
          <a:stretch>
            <a:fillRect/>
          </a:stretch>
        </p:blipFill>
        <p:spPr bwMode="auto">
          <a:xfrm>
            <a:off x="447502" y="1414437"/>
            <a:ext cx="3243532" cy="521927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691467" y="654050"/>
            <a:ext cx="7798918" cy="5384441"/>
          </a:xfrm>
          <a:prstGeom prst="rect">
            <a:avLst/>
          </a:prstGeom>
        </p:spPr>
        <p:txBody>
          <a:bodyPr vert="horz" lIns="91440" tIns="45720" rIns="91440" bIns="45720" rtlCol="0" anchor="t">
            <a:normAutofit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100000"/>
              </a:lnSpc>
            </a:pPr>
            <a:endParaRPr lang="en-US" b="1">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lnSpc>
                <a:spcPct val="100000"/>
              </a:lnSpc>
            </a:pPr>
            <a:r>
              <a:rPr lang="en-US"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In New York City, about </a:t>
            </a:r>
            <a:r>
              <a:rPr lang="en-US"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12,000</a:t>
            </a:r>
            <a:r>
              <a:rPr lang="en-US"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people </a:t>
            </a:r>
            <a:r>
              <a:rPr lang="en-US"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die</a:t>
            </a:r>
            <a:r>
              <a:rPr lang="en-US"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every year due to smoking related illnesses.</a:t>
            </a:r>
          </a:p>
          <a:p>
            <a:pPr algn="ctr">
              <a:lnSpc>
                <a:spcPct val="100000"/>
              </a:lnSpc>
            </a:pPr>
            <a:br>
              <a:rPr lang="en-US"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在紐約市，每年大約 </a:t>
            </a:r>
            <a:r>
              <a:rPr lang="en-US" altLang="zh-TW"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12,000</a:t>
            </a:r>
            <a:r>
              <a:rPr lang="en-US" altLang="zh-TW"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 </a:t>
            </a:r>
            <a:r>
              <a:rPr lang="zh-TW" altLang="en-US"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人因吸煙而</a:t>
            </a:r>
            <a:r>
              <a:rPr lang="zh-TW" altLang="en-US"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死亡</a:t>
            </a:r>
            <a:r>
              <a:rPr lang="zh-CN" altLang="en-US"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a:t>
            </a:r>
            <a:endParaRPr lang="en-US"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pic>
        <p:nvPicPr>
          <p:cNvPr id="8" name="Picture 7">
            <a:extLst>
              <a:ext uri="{FF2B5EF4-FFF2-40B4-BE49-F238E27FC236}">
                <a16:creationId xmlns:a16="http://schemas.microsoft.com/office/drawing/2014/main" id="{DABBB78E-38E9-49C5-8042-968E2772873E}"/>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6" name="TextBox 5">
            <a:extLst>
              <a:ext uri="{FF2B5EF4-FFF2-40B4-BE49-F238E27FC236}">
                <a16:creationId xmlns:a16="http://schemas.microsoft.com/office/drawing/2014/main" id="{1162FE46-B52F-4041-A416-6FBFB396CD16}"/>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Public Health Solutions NYC Smoke-Free</a:t>
            </a:r>
            <a:endParaRPr lang="en-US" sz="1100"/>
          </a:p>
        </p:txBody>
      </p:sp>
    </p:spTree>
    <p:extLst>
      <p:ext uri="{BB962C8B-B14F-4D97-AF65-F5344CB8AC3E}">
        <p14:creationId xmlns:p14="http://schemas.microsoft.com/office/powerpoint/2010/main" val="1619977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0000" y="1779967"/>
            <a:ext cx="10571998" cy="4680869"/>
          </a:xfrm>
        </p:spPr>
        <p:txBody>
          <a:bodyPr>
            <a:noAutofit/>
          </a:bodyPr>
          <a:lstStyle/>
          <a:p>
            <a:pPr marL="0" indent="0" algn="ctr">
              <a:buNone/>
            </a:pPr>
            <a:r>
              <a:rPr lang="en-US" sz="3000" b="1" u="sng">
                <a:solidFill>
                  <a:srgbClr val="C00000"/>
                </a:solidFill>
                <a:latin typeface="Verdana" charset="0"/>
                <a:ea typeface="Verdana" charset="0"/>
                <a:cs typeface="Verdana" charset="0"/>
              </a:rPr>
              <a:t>Cancer</a:t>
            </a:r>
            <a:r>
              <a:rPr lang="en-US" sz="3000" b="1">
                <a:solidFill>
                  <a:srgbClr val="C00000"/>
                </a:solidFill>
                <a:latin typeface="Verdana" charset="0"/>
                <a:ea typeface="Verdana" charset="0"/>
                <a:cs typeface="Verdana" charset="0"/>
              </a:rPr>
              <a:t> </a:t>
            </a:r>
            <a:r>
              <a:rPr lang="en-US" sz="3000" b="1">
                <a:latin typeface="Verdana" charset="0"/>
                <a:ea typeface="Verdana" charset="0"/>
                <a:cs typeface="Verdana" charset="0"/>
              </a:rPr>
              <a:t>is the #1 cause of death among Chinese in NYC and </a:t>
            </a:r>
            <a:r>
              <a:rPr lang="en-US" sz="3000" b="1" u="sng">
                <a:solidFill>
                  <a:srgbClr val="C00000"/>
                </a:solidFill>
                <a:latin typeface="Verdana" charset="0"/>
                <a:ea typeface="Verdana" charset="0"/>
                <a:cs typeface="Verdana" charset="0"/>
              </a:rPr>
              <a:t>Lung Cancer</a:t>
            </a:r>
            <a:r>
              <a:rPr lang="en-US" sz="3000" b="1">
                <a:solidFill>
                  <a:srgbClr val="C00000"/>
                </a:solidFill>
                <a:latin typeface="Verdana" charset="0"/>
                <a:ea typeface="Verdana" charset="0"/>
                <a:cs typeface="Verdana" charset="0"/>
              </a:rPr>
              <a:t> </a:t>
            </a:r>
            <a:r>
              <a:rPr lang="en-US" sz="3000" b="1">
                <a:latin typeface="Verdana" charset="0"/>
                <a:ea typeface="Verdana" charset="0"/>
                <a:cs typeface="Verdana" charset="0"/>
              </a:rPr>
              <a:t>is the #1 cause of cancer deaths for Chinese in NYC. </a:t>
            </a:r>
          </a:p>
          <a:p>
            <a:pPr algn="ctr"/>
            <a:endParaRPr lang="en-US" altLang="zh-TW" sz="3000" b="1">
              <a:latin typeface="Verdana" charset="0"/>
              <a:ea typeface="Verdana" charset="0"/>
              <a:cs typeface="Verdana" charset="0"/>
            </a:endParaRPr>
          </a:p>
          <a:p>
            <a:pPr marL="0" indent="0" algn="ctr">
              <a:buNone/>
            </a:pPr>
            <a:r>
              <a:rPr lang="zh-TW" altLang="en-US" sz="3000" b="1">
                <a:latin typeface="PMingLiU" panose="02020500000000000000" pitchFamily="18" charset="-120"/>
                <a:ea typeface="PMingLiU" panose="02020500000000000000" pitchFamily="18" charset="-120"/>
                <a:cs typeface="Verdana" charset="0"/>
              </a:rPr>
              <a:t>在紐約，</a:t>
            </a:r>
            <a:r>
              <a:rPr lang="zh-TW" altLang="en-US" sz="3000" b="1" u="sng">
                <a:solidFill>
                  <a:srgbClr val="C00000"/>
                </a:solidFill>
                <a:latin typeface="PMingLiU" panose="02020500000000000000" pitchFamily="18" charset="-120"/>
                <a:ea typeface="PMingLiU" panose="02020500000000000000" pitchFamily="18" charset="-120"/>
                <a:cs typeface="Verdana" charset="0"/>
              </a:rPr>
              <a:t>癌症</a:t>
            </a:r>
            <a:r>
              <a:rPr lang="zh-TW" altLang="en-US" sz="3000" b="1">
                <a:latin typeface="PMingLiU" panose="02020500000000000000" pitchFamily="18" charset="-120"/>
                <a:ea typeface="PMingLiU" panose="02020500000000000000" pitchFamily="18" charset="-120"/>
                <a:cs typeface="Verdana" charset="0"/>
              </a:rPr>
              <a:t>是華人排名第一的死因。而在這其中，</a:t>
            </a:r>
            <a:r>
              <a:rPr lang="zh-TW" altLang="en-US" sz="3000" b="1" u="sng">
                <a:solidFill>
                  <a:srgbClr val="C00000"/>
                </a:solidFill>
                <a:latin typeface="PMingLiU" panose="02020500000000000000" pitchFamily="18" charset="-120"/>
                <a:ea typeface="PMingLiU" panose="02020500000000000000" pitchFamily="18" charset="-120"/>
                <a:cs typeface="Verdana" charset="0"/>
              </a:rPr>
              <a:t>肺癌</a:t>
            </a:r>
            <a:r>
              <a:rPr lang="zh-TW" altLang="en-US" sz="3000" b="1">
                <a:latin typeface="PMingLiU" panose="02020500000000000000" pitchFamily="18" charset="-120"/>
                <a:ea typeface="PMingLiU" panose="02020500000000000000" pitchFamily="18" charset="-120"/>
                <a:cs typeface="Verdana" charset="0"/>
              </a:rPr>
              <a:t>的發生率在華人癌症患者中排名第一。</a:t>
            </a:r>
            <a:endParaRPr lang="en-US" sz="3000" b="1">
              <a:latin typeface="PMingLiU" panose="02020500000000000000" pitchFamily="18" charset="-120"/>
              <a:ea typeface="PMingLiU" panose="02020500000000000000" pitchFamily="18" charset="-120"/>
              <a:cs typeface="Verdana" charset="0"/>
            </a:endParaRPr>
          </a:p>
        </p:txBody>
      </p:sp>
      <p:pic>
        <p:nvPicPr>
          <p:cNvPr id="5" name="Picture 4">
            <a:extLst>
              <a:ext uri="{FF2B5EF4-FFF2-40B4-BE49-F238E27FC236}">
                <a16:creationId xmlns:a16="http://schemas.microsoft.com/office/drawing/2014/main" id="{2D82E8D8-673F-4405-B649-DF0A1A5CAD4F}"/>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6" name="TextBox 5">
            <a:extLst>
              <a:ext uri="{FF2B5EF4-FFF2-40B4-BE49-F238E27FC236}">
                <a16:creationId xmlns:a16="http://schemas.microsoft.com/office/drawing/2014/main" id="{DECFF021-6AC6-495A-B80F-350B4D8E9387}"/>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NYC Health Epi Date Brief June 2017, No. 91</a:t>
            </a:r>
            <a:endParaRPr lang="en-US" sz="1100"/>
          </a:p>
        </p:txBody>
      </p:sp>
      <p:sp>
        <p:nvSpPr>
          <p:cNvPr id="7" name="Title 6">
            <a:extLst>
              <a:ext uri="{FF2B5EF4-FFF2-40B4-BE49-F238E27FC236}">
                <a16:creationId xmlns:a16="http://schemas.microsoft.com/office/drawing/2014/main" id="{DBC643BC-1B62-412C-8FE9-8AF0081496B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3557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EF7C3D2-0570-4D42-A227-437049558F05}"/>
              </a:ext>
            </a:extLst>
          </p:cNvPr>
          <p:cNvSpPr txBox="1">
            <a:spLocks/>
          </p:cNvSpPr>
          <p:nvPr/>
        </p:nvSpPr>
        <p:spPr>
          <a:xfrm>
            <a:off x="838200" y="3627716"/>
            <a:ext cx="10515600" cy="2065719"/>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buNone/>
            </a:pPr>
            <a:r>
              <a:rPr lang="zh-TW" altLang="en-US" sz="5200" b="1">
                <a:solidFill>
                  <a:schemeClr val="bg1"/>
                </a:solidFill>
                <a:latin typeface="+mj-ea"/>
                <a:ea typeface="+mj-ea"/>
                <a:cs typeface="Verdana" panose="020B0604030504040204" pitchFamily="34" charset="0"/>
              </a:rPr>
              <a:t>亞裔男子吸煙率</a:t>
            </a:r>
            <a:r>
              <a:rPr lang="en-US" altLang="zh-TW" sz="5200" b="1">
                <a:solidFill>
                  <a:schemeClr val="bg1"/>
                </a:solidFill>
                <a:latin typeface="+mj-ea"/>
                <a:ea typeface="+mj-ea"/>
                <a:cs typeface="Verdana" panose="020B0604030504040204" pitchFamily="34" charset="0"/>
              </a:rPr>
              <a:t>:</a:t>
            </a:r>
            <a:endParaRPr lang="en-US" altLang="zh-TW" sz="5200">
              <a:solidFill>
                <a:schemeClr val="bg1"/>
              </a:solidFill>
              <a:latin typeface="+mj-ea"/>
              <a:ea typeface="+mj-ea"/>
              <a:cs typeface="Verdana" panose="020B0604030504040204" pitchFamily="34" charset="0"/>
            </a:endParaRPr>
          </a:p>
          <a:p>
            <a:pPr marL="0" indent="0" algn="ctr">
              <a:lnSpc>
                <a:spcPct val="100000"/>
              </a:lnSpc>
              <a:buNone/>
            </a:pPr>
            <a:r>
              <a:rPr lang="zh-TW" altLang="en-US" sz="3200" b="1">
                <a:solidFill>
                  <a:schemeClr val="bg1"/>
                </a:solidFill>
                <a:latin typeface="+mj-ea"/>
                <a:ea typeface="+mj-ea"/>
                <a:cs typeface="Verdana" panose="020B0604030504040204" pitchFamily="34" charset="0"/>
              </a:rPr>
              <a:t>紐約市在 </a:t>
            </a:r>
            <a:r>
              <a:rPr lang="en-US" altLang="zh-TW" sz="3200" b="1">
                <a:solidFill>
                  <a:schemeClr val="bg1"/>
                </a:solidFill>
                <a:latin typeface="+mj-ea"/>
                <a:ea typeface="+mj-ea"/>
                <a:cs typeface="Verdana" panose="020B0604030504040204" pitchFamily="34" charset="0"/>
              </a:rPr>
              <a:t>2015 </a:t>
            </a:r>
            <a:r>
              <a:rPr lang="zh-TW" altLang="en-US" sz="3200" b="1">
                <a:solidFill>
                  <a:schemeClr val="bg1"/>
                </a:solidFill>
                <a:latin typeface="+mj-ea"/>
                <a:ea typeface="+mj-ea"/>
                <a:cs typeface="Verdana" panose="020B0604030504040204" pitchFamily="34" charset="0"/>
              </a:rPr>
              <a:t>年為 </a:t>
            </a:r>
            <a:r>
              <a:rPr lang="en-US" altLang="zh-TW" sz="3200" b="1">
                <a:solidFill>
                  <a:schemeClr val="bg1"/>
                </a:solidFill>
                <a:latin typeface="+mj-ea"/>
                <a:ea typeface="+mj-ea"/>
                <a:cs typeface="Verdana" panose="020B0604030504040204" pitchFamily="34" charset="0"/>
              </a:rPr>
              <a:t>25.4%</a:t>
            </a:r>
            <a:r>
              <a:rPr lang="zh-TW" altLang="en-US" sz="3200" b="1">
                <a:solidFill>
                  <a:schemeClr val="bg1"/>
                </a:solidFill>
                <a:latin typeface="+mj-ea"/>
                <a:ea typeface="+mj-ea"/>
                <a:cs typeface="Verdana" panose="020B0604030504040204" pitchFamily="34" charset="0"/>
              </a:rPr>
              <a:t> </a:t>
            </a:r>
            <a:r>
              <a:rPr lang="en-US" altLang="zh-TW" sz="3200" b="1">
                <a:solidFill>
                  <a:schemeClr val="bg1"/>
                </a:solidFill>
                <a:latin typeface="+mj-ea"/>
                <a:ea typeface="+mj-ea"/>
                <a:cs typeface="Verdana" panose="020B0604030504040204" pitchFamily="34" charset="0"/>
              </a:rPr>
              <a:t>– </a:t>
            </a:r>
            <a:r>
              <a:rPr lang="zh-TW" altLang="en-US" sz="3200" b="1">
                <a:solidFill>
                  <a:schemeClr val="bg1"/>
                </a:solidFill>
                <a:latin typeface="+mj-ea"/>
                <a:ea typeface="+mj-ea"/>
                <a:cs typeface="Verdana" panose="020B0604030504040204" pitchFamily="34" charset="0"/>
              </a:rPr>
              <a:t>為紐約市所有主要種族和</a:t>
            </a:r>
            <a:endParaRPr lang="en-US" altLang="zh-TW" sz="3200" b="1">
              <a:solidFill>
                <a:schemeClr val="bg1"/>
              </a:solidFill>
              <a:latin typeface="+mj-ea"/>
              <a:ea typeface="+mj-ea"/>
              <a:cs typeface="Verdana" panose="020B0604030504040204" pitchFamily="34" charset="0"/>
            </a:endParaRPr>
          </a:p>
          <a:p>
            <a:pPr marL="0" indent="0" algn="ctr">
              <a:lnSpc>
                <a:spcPct val="100000"/>
              </a:lnSpc>
              <a:buNone/>
            </a:pPr>
            <a:r>
              <a:rPr lang="zh-TW" altLang="en-US" sz="3200" b="1">
                <a:solidFill>
                  <a:schemeClr val="bg1"/>
                </a:solidFill>
                <a:latin typeface="+mj-ea"/>
                <a:ea typeface="+mj-ea"/>
                <a:cs typeface="Verdana" panose="020B0604030504040204" pitchFamily="34" charset="0"/>
              </a:rPr>
              <a:t>族裔群體中的最高吸煙率。</a:t>
            </a:r>
            <a:endParaRPr lang="en-US" sz="3200" b="1">
              <a:solidFill>
                <a:schemeClr val="bg1"/>
              </a:solidFill>
              <a:latin typeface="+mj-ea"/>
              <a:ea typeface="+mj-ea"/>
              <a:cs typeface="Verdana" panose="020B0604030504040204" pitchFamily="34" charset="0"/>
            </a:endParaRPr>
          </a:p>
        </p:txBody>
      </p:sp>
      <p:sp>
        <p:nvSpPr>
          <p:cNvPr id="14" name="Content Placeholder 13">
            <a:extLst>
              <a:ext uri="{FF2B5EF4-FFF2-40B4-BE49-F238E27FC236}">
                <a16:creationId xmlns:a16="http://schemas.microsoft.com/office/drawing/2014/main" id="{C2BAD27B-B6A4-4CE2-B820-7FEA31B5B898}"/>
              </a:ext>
            </a:extLst>
          </p:cNvPr>
          <p:cNvSpPr>
            <a:spLocks noGrp="1"/>
          </p:cNvSpPr>
          <p:nvPr>
            <p:ph idx="1"/>
          </p:nvPr>
        </p:nvSpPr>
        <p:spPr>
          <a:xfrm>
            <a:off x="838200" y="1001736"/>
            <a:ext cx="10515600" cy="2173770"/>
          </a:xfrm>
          <a:solidFill>
            <a:schemeClr val="tx2"/>
          </a:solidFill>
          <a:ln>
            <a:noFill/>
          </a:ln>
        </p:spPr>
        <p:style>
          <a:lnRef idx="2">
            <a:schemeClr val="dk1"/>
          </a:lnRef>
          <a:fillRef idx="1">
            <a:schemeClr val="lt1"/>
          </a:fillRef>
          <a:effectRef idx="0">
            <a:schemeClr val="dk1"/>
          </a:effectRef>
          <a:fontRef idx="minor">
            <a:schemeClr val="dk1"/>
          </a:fontRef>
        </p:style>
        <p:txBody>
          <a:bodyPr>
            <a:normAutofit lnSpcReduction="10000"/>
          </a:bodyPr>
          <a:lstStyle/>
          <a:p>
            <a:pPr marL="0" indent="0" algn="ctr">
              <a:buNone/>
            </a:pPr>
            <a:r>
              <a:rPr lang="en-US" sz="4000" b="1">
                <a:solidFill>
                  <a:schemeClr val="bg1"/>
                </a:solidFill>
                <a:latin typeface="Verdana" panose="020B0604030504040204" pitchFamily="34" charset="0"/>
                <a:ea typeface="Verdana" panose="020B0604030504040204" pitchFamily="34" charset="0"/>
                <a:cs typeface="Verdana" panose="020B0604030504040204" pitchFamily="34" charset="0"/>
              </a:rPr>
              <a:t>The smoking rate for Asian American men:</a:t>
            </a:r>
            <a:endParaRPr lang="en-US" sz="400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a:solidFill>
                  <a:schemeClr val="bg1"/>
                </a:solidFill>
                <a:latin typeface="Verdana" panose="020B0604030504040204" pitchFamily="34" charset="0"/>
                <a:ea typeface="Verdana" panose="020B0604030504040204" pitchFamily="34" charset="0"/>
                <a:cs typeface="Verdana" panose="020B0604030504040204" pitchFamily="34" charset="0"/>
              </a:rPr>
              <a:t>In New York City, it was 25.4% in 2015 – the highest rate for all major race and ethnic groups in NYC!</a:t>
            </a:r>
          </a:p>
        </p:txBody>
      </p:sp>
      <p:sp>
        <p:nvSpPr>
          <p:cNvPr id="6" name="Rectangle 5">
            <a:extLst>
              <a:ext uri="{FF2B5EF4-FFF2-40B4-BE49-F238E27FC236}">
                <a16:creationId xmlns:a16="http://schemas.microsoft.com/office/drawing/2014/main" id="{A0875B6B-3EFC-4E9E-9DE2-F4EF13BA9387}"/>
              </a:ext>
            </a:extLst>
          </p:cNvPr>
          <p:cNvSpPr/>
          <p:nvPr/>
        </p:nvSpPr>
        <p:spPr>
          <a:xfrm>
            <a:off x="0" y="6609483"/>
            <a:ext cx="12192000" cy="276999"/>
          </a:xfrm>
          <a:prstGeom prst="rect">
            <a:avLst/>
          </a:prstGeom>
        </p:spPr>
        <p:txBody>
          <a:bodyPr wrap="square">
            <a:spAutoFit/>
          </a:bodyPr>
          <a:lstStyle/>
          <a:p>
            <a:r>
              <a:rPr lang="en-US" sz="1200">
                <a:latin typeface="Verdana" panose="020B0604030504040204" pitchFamily="34" charset="0"/>
                <a:ea typeface="Verdana" panose="020B0604030504040204" pitchFamily="34" charset="0"/>
                <a:cs typeface="Verdana" panose="020B0604030504040204" pitchFamily="34" charset="0"/>
              </a:rPr>
              <a:t>Source: NYCDOHMH Commissioner Dr. Mary T. </a:t>
            </a:r>
            <a:r>
              <a:rPr lang="en-US" altLang="zh-CN" sz="1200">
                <a:latin typeface="Verdana" panose="020B0604030504040204" pitchFamily="34" charset="0"/>
                <a:ea typeface="Verdana" panose="020B0604030504040204" pitchFamily="34" charset="0"/>
                <a:cs typeface="Verdana" panose="020B0604030504040204" pitchFamily="34" charset="0"/>
              </a:rPr>
              <a:t>Bassett,</a:t>
            </a:r>
            <a:r>
              <a:rPr lang="zh-CN" altLang="en-US" sz="1200">
                <a:latin typeface="Verdana" panose="020B0604030504040204" pitchFamily="34" charset="0"/>
                <a:cs typeface="Verdana" panose="020B0604030504040204" pitchFamily="34" charset="0"/>
              </a:rPr>
              <a:t> </a:t>
            </a:r>
            <a:r>
              <a:rPr lang="en-US" sz="1200">
                <a:latin typeface="Verdana" panose="020B0604030504040204" pitchFamily="34" charset="0"/>
                <a:ea typeface="Verdana" panose="020B0604030504040204" pitchFamily="34" charset="0"/>
                <a:cs typeface="Verdana" panose="020B0604030504040204" pitchFamily="34" charset="0"/>
              </a:rPr>
              <a:t>Epi Data Brief (June 28, 2017)</a:t>
            </a:r>
          </a:p>
        </p:txBody>
      </p:sp>
      <p:pic>
        <p:nvPicPr>
          <p:cNvPr id="8" name="Picture 7">
            <a:extLst>
              <a:ext uri="{FF2B5EF4-FFF2-40B4-BE49-F238E27FC236}">
                <a16:creationId xmlns:a16="http://schemas.microsoft.com/office/drawing/2014/main" id="{464625BD-57E3-4E5C-AC4F-12F98274E8ED}"/>
              </a:ext>
            </a:extLst>
          </p:cNvPr>
          <p:cNvPicPr>
            <a:picLocks noChangeAspect="1"/>
          </p:cNvPicPr>
          <p:nvPr/>
        </p:nvPicPr>
        <p:blipFill>
          <a:blip r:embed="rId3"/>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1970873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A78C96-16FD-4956-ADFA-EE4ACFE2D6E3}"/>
              </a:ext>
            </a:extLst>
          </p:cNvPr>
          <p:cNvSpPr>
            <a:spLocks noGrp="1"/>
          </p:cNvSpPr>
          <p:nvPr>
            <p:ph idx="1"/>
          </p:nvPr>
        </p:nvSpPr>
        <p:spPr>
          <a:xfrm>
            <a:off x="838200" y="1158151"/>
            <a:ext cx="10515600" cy="2018581"/>
          </a:xfrm>
          <a:solidFill>
            <a:schemeClr val="tx2"/>
          </a:solidFill>
        </p:spPr>
        <p:txBody>
          <a:bodyPr>
            <a:normAutofit/>
          </a:bodyPr>
          <a:lstStyle/>
          <a:p>
            <a:pPr marL="0" indent="0" algn="ctr">
              <a:buNone/>
            </a:pPr>
            <a:r>
              <a:rPr lang="en-US" sz="4400" b="1">
                <a:solidFill>
                  <a:schemeClr val="bg1"/>
                </a:solidFill>
                <a:latin typeface="Verdana" panose="020B0604030504040204" pitchFamily="34" charset="0"/>
                <a:ea typeface="Verdana" panose="020B0604030504040204" pitchFamily="34" charset="0"/>
                <a:cs typeface="Verdana" panose="020B0604030504040204" pitchFamily="34" charset="0"/>
              </a:rPr>
              <a:t>Lung cancer deaths…</a:t>
            </a:r>
            <a:endParaRPr lang="en-US" sz="440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a:solidFill>
                  <a:schemeClr val="bg1"/>
                </a:solidFill>
                <a:latin typeface="Verdana" panose="020B0604030504040204" pitchFamily="34" charset="0"/>
                <a:ea typeface="Verdana" panose="020B0604030504040204" pitchFamily="34" charset="0"/>
                <a:cs typeface="Verdana" panose="020B0604030504040204" pitchFamily="34" charset="0"/>
              </a:rPr>
              <a:t>Increased 70% among Chinese New Yorkers from 2000 to 2014 while decreasing 16.4%</a:t>
            </a:r>
            <a:r>
              <a:rPr lang="zh-CN" altLang="en-US" sz="2400">
                <a:solidFill>
                  <a:schemeClr val="bg1"/>
                </a:solidFill>
                <a:latin typeface="Verdana" panose="020B0604030504040204" pitchFamily="34" charset="0"/>
                <a:cs typeface="Verdana" panose="020B0604030504040204" pitchFamily="34" charset="0"/>
              </a:rPr>
              <a:t> </a:t>
            </a:r>
            <a:r>
              <a:rPr lang="en-US" altLang="zh-CN" sz="2400">
                <a:solidFill>
                  <a:schemeClr val="bg1"/>
                </a:solidFill>
                <a:latin typeface="Verdana" panose="020B0604030504040204" pitchFamily="34" charset="0"/>
                <a:ea typeface="Verdana" panose="020B0604030504040204" pitchFamily="34" charset="0"/>
                <a:cs typeface="Verdana" panose="020B0604030504040204" pitchFamily="34" charset="0"/>
              </a:rPr>
              <a:t>in</a:t>
            </a:r>
            <a:r>
              <a:rPr lang="zh-CN" altLang="en-US" sz="2400">
                <a:solidFill>
                  <a:schemeClr val="bg1"/>
                </a:solidFill>
                <a:latin typeface="Verdana" panose="020B0604030504040204" pitchFamily="34" charset="0"/>
                <a:cs typeface="Verdana" panose="020B0604030504040204" pitchFamily="34" charset="0"/>
              </a:rPr>
              <a:t> </a:t>
            </a:r>
            <a:r>
              <a:rPr lang="en-US" altLang="zh-CN" sz="2400">
                <a:solidFill>
                  <a:schemeClr val="bg1"/>
                </a:solidFill>
                <a:latin typeface="Verdana" panose="020B0604030504040204" pitchFamily="34" charset="0"/>
                <a:ea typeface="Verdana" panose="020B0604030504040204" pitchFamily="34" charset="0"/>
                <a:cs typeface="Verdana" panose="020B0604030504040204" pitchFamily="34" charset="0"/>
              </a:rPr>
              <a:t>NYC</a:t>
            </a:r>
            <a:r>
              <a:rPr lang="zh-CN" altLang="en-US" sz="2400">
                <a:solidFill>
                  <a:schemeClr val="bg1"/>
                </a:solidFill>
                <a:latin typeface="Verdana" panose="020B0604030504040204" pitchFamily="34" charset="0"/>
                <a:cs typeface="Verdana" panose="020B0604030504040204" pitchFamily="34" charset="0"/>
              </a:rPr>
              <a:t> </a:t>
            </a:r>
            <a:r>
              <a:rPr lang="en-US" altLang="zh-CN" sz="2400">
                <a:solidFill>
                  <a:schemeClr val="bg1"/>
                </a:solidFill>
                <a:latin typeface="Verdana" panose="020B0604030504040204" pitchFamily="34" charset="0"/>
                <a:ea typeface="Verdana" panose="020B0604030504040204" pitchFamily="34" charset="0"/>
                <a:cs typeface="Verdana" panose="020B0604030504040204" pitchFamily="34" charset="0"/>
              </a:rPr>
              <a:t>during</a:t>
            </a:r>
            <a:r>
              <a:rPr lang="zh-CN" altLang="en-US" sz="2400">
                <a:solidFill>
                  <a:schemeClr val="bg1"/>
                </a:solidFill>
                <a:latin typeface="Verdana" panose="020B0604030504040204" pitchFamily="34" charset="0"/>
                <a:cs typeface="Verdana" panose="020B0604030504040204" pitchFamily="34" charset="0"/>
              </a:rPr>
              <a:t> </a:t>
            </a:r>
            <a:r>
              <a:rPr lang="en-US" altLang="zh-CN" sz="2400">
                <a:solidFill>
                  <a:schemeClr val="bg1"/>
                </a:solidFill>
                <a:latin typeface="Verdana" panose="020B0604030504040204" pitchFamily="34" charset="0"/>
                <a:ea typeface="Verdana" panose="020B0604030504040204" pitchFamily="34" charset="0"/>
                <a:cs typeface="Verdana" panose="020B0604030504040204" pitchFamily="34" charset="0"/>
              </a:rPr>
              <a:t>the</a:t>
            </a:r>
            <a:r>
              <a:rPr lang="zh-CN" altLang="en-US" sz="2400">
                <a:solidFill>
                  <a:schemeClr val="bg1"/>
                </a:solidFill>
                <a:latin typeface="Verdana" panose="020B0604030504040204" pitchFamily="34" charset="0"/>
                <a:cs typeface="Verdana" panose="020B0604030504040204" pitchFamily="34" charset="0"/>
              </a:rPr>
              <a:t> </a:t>
            </a:r>
            <a:r>
              <a:rPr lang="en-US" altLang="zh-CN" sz="2400">
                <a:solidFill>
                  <a:schemeClr val="bg1"/>
                </a:solidFill>
                <a:latin typeface="Verdana" panose="020B0604030504040204" pitchFamily="34" charset="0"/>
                <a:ea typeface="Verdana" panose="020B0604030504040204" pitchFamily="34" charset="0"/>
                <a:cs typeface="Verdana" panose="020B0604030504040204" pitchFamily="34" charset="0"/>
              </a:rPr>
              <a:t>same</a:t>
            </a:r>
            <a:r>
              <a:rPr lang="zh-CN" altLang="en-US" sz="2400">
                <a:solidFill>
                  <a:schemeClr val="bg1"/>
                </a:solidFill>
                <a:latin typeface="Verdana" panose="020B0604030504040204" pitchFamily="34" charset="0"/>
                <a:cs typeface="Verdana" panose="020B0604030504040204" pitchFamily="34" charset="0"/>
              </a:rPr>
              <a:t> </a:t>
            </a:r>
            <a:r>
              <a:rPr lang="en-US" altLang="zh-CN" sz="2400">
                <a:solidFill>
                  <a:schemeClr val="bg1"/>
                </a:solidFill>
                <a:latin typeface="Verdana" panose="020B0604030504040204" pitchFamily="34" charset="0"/>
                <a:ea typeface="Verdana" panose="020B0604030504040204" pitchFamily="34" charset="0"/>
                <a:cs typeface="Verdana" panose="020B0604030504040204" pitchFamily="34" charset="0"/>
              </a:rPr>
              <a:t>period.</a:t>
            </a:r>
            <a:r>
              <a:rPr lang="zh-CN" altLang="en-US" sz="2400">
                <a:solidFill>
                  <a:schemeClr val="bg1"/>
                </a:solidFill>
                <a:latin typeface="Verdana" panose="020B0604030504040204" pitchFamily="34" charset="0"/>
                <a:cs typeface="Verdana" panose="020B0604030504040204" pitchFamily="34" charset="0"/>
              </a:rPr>
              <a:t> </a:t>
            </a:r>
            <a:endParaRPr lang="en-US" sz="2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Content Placeholder 2">
            <a:extLst>
              <a:ext uri="{FF2B5EF4-FFF2-40B4-BE49-F238E27FC236}">
                <a16:creationId xmlns:a16="http://schemas.microsoft.com/office/drawing/2014/main" id="{190C31DC-7BC1-46E5-936A-761D392F2C93}"/>
              </a:ext>
            </a:extLst>
          </p:cNvPr>
          <p:cNvSpPr txBox="1">
            <a:spLocks/>
          </p:cNvSpPr>
          <p:nvPr/>
        </p:nvSpPr>
        <p:spPr>
          <a:xfrm>
            <a:off x="838200" y="3608043"/>
            <a:ext cx="10515600" cy="2104845"/>
          </a:xfrm>
          <a:prstGeom prst="rect">
            <a:avLst/>
          </a:prstGeom>
          <a:solidFill>
            <a:schemeClr val="tx2"/>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20000"/>
              </a:lnSpc>
              <a:buNone/>
            </a:pPr>
            <a:r>
              <a:rPr lang="zh-TW" altLang="en-US" sz="4400" b="1">
                <a:solidFill>
                  <a:schemeClr val="bg1"/>
                </a:solidFill>
                <a:latin typeface="PMingLiU" panose="02020500000000000000" pitchFamily="18" charset="-120"/>
                <a:ea typeface="PMingLiU" panose="02020500000000000000" pitchFamily="18" charset="-120"/>
                <a:cs typeface="Verdana" panose="020B0604030504040204" pitchFamily="34" charset="0"/>
              </a:rPr>
              <a:t>肺癌死亡</a:t>
            </a:r>
            <a:r>
              <a:rPr lang="en-US" altLang="zh-TW" sz="4400" b="1">
                <a:solidFill>
                  <a:schemeClr val="bg1"/>
                </a:solidFill>
                <a:latin typeface="PMingLiU" panose="02020500000000000000" pitchFamily="18" charset="-120"/>
                <a:ea typeface="PMingLiU" panose="02020500000000000000" pitchFamily="18" charset="-120"/>
                <a:cs typeface="Verdana" panose="020B0604030504040204" pitchFamily="34" charset="0"/>
              </a:rPr>
              <a:t>…</a:t>
            </a:r>
            <a:endParaRPr lang="en-US" altLang="zh-TW" sz="4400">
              <a:solidFill>
                <a:schemeClr val="bg1"/>
              </a:solidFill>
              <a:latin typeface="PMingLiU" panose="02020500000000000000" pitchFamily="18" charset="-120"/>
              <a:ea typeface="PMingLiU" panose="02020500000000000000" pitchFamily="18" charset="-120"/>
              <a:cs typeface="Verdana" panose="020B0604030504040204" pitchFamily="34" charset="0"/>
            </a:endParaRPr>
          </a:p>
          <a:p>
            <a:pPr marL="0" indent="0" algn="ctr">
              <a:lnSpc>
                <a:spcPct val="120000"/>
              </a:lnSpc>
              <a:buNone/>
            </a:pPr>
            <a:r>
              <a:rPr lang="en-US" altLang="zh-TW">
                <a:solidFill>
                  <a:schemeClr val="bg1"/>
                </a:solidFill>
                <a:latin typeface="PMingLiU" panose="02020500000000000000" pitchFamily="18" charset="-120"/>
                <a:ea typeface="PMingLiU" panose="02020500000000000000" pitchFamily="18" charset="-120"/>
                <a:cs typeface="Verdana" panose="020B0604030504040204" pitchFamily="34" charset="0"/>
              </a:rPr>
              <a:t>2000 </a:t>
            </a:r>
            <a:r>
              <a:rPr lang="zh-TW" altLang="en-US">
                <a:solidFill>
                  <a:schemeClr val="bg1"/>
                </a:solidFill>
                <a:latin typeface="PMingLiU" panose="02020500000000000000" pitchFamily="18" charset="-120"/>
                <a:ea typeface="PMingLiU" panose="02020500000000000000" pitchFamily="18" charset="-120"/>
                <a:cs typeface="Verdana" panose="020B0604030504040204" pitchFamily="34" charset="0"/>
              </a:rPr>
              <a:t>年至 </a:t>
            </a:r>
            <a:r>
              <a:rPr lang="en-US" altLang="zh-TW">
                <a:solidFill>
                  <a:schemeClr val="bg1"/>
                </a:solidFill>
                <a:latin typeface="PMingLiU" panose="02020500000000000000" pitchFamily="18" charset="-120"/>
                <a:ea typeface="PMingLiU" panose="02020500000000000000" pitchFamily="18" charset="-120"/>
                <a:cs typeface="Verdana" panose="020B0604030504040204" pitchFamily="34" charset="0"/>
              </a:rPr>
              <a:t>2014 </a:t>
            </a:r>
            <a:r>
              <a:rPr lang="zh-TW" altLang="en-US">
                <a:solidFill>
                  <a:schemeClr val="bg1"/>
                </a:solidFill>
                <a:latin typeface="PMingLiU" panose="02020500000000000000" pitchFamily="18" charset="-120"/>
                <a:ea typeface="PMingLiU" panose="02020500000000000000" pitchFamily="18" charset="-120"/>
                <a:cs typeface="Verdana" panose="020B0604030504040204" pitchFamily="34" charset="0"/>
              </a:rPr>
              <a:t>年期間，雖然紐約市的肺癌死亡人數下降</a:t>
            </a:r>
            <a:r>
              <a:rPr lang="en-US" altLang="zh-TW">
                <a:solidFill>
                  <a:schemeClr val="bg1"/>
                </a:solidFill>
                <a:latin typeface="PMingLiU" panose="02020500000000000000" pitchFamily="18" charset="-120"/>
                <a:ea typeface="PMingLiU" panose="02020500000000000000" pitchFamily="18" charset="-120"/>
                <a:cs typeface="Verdana" panose="020B0604030504040204" pitchFamily="34" charset="0"/>
              </a:rPr>
              <a:t>16.4%</a:t>
            </a:r>
            <a:r>
              <a:rPr lang="zh-TW" altLang="en-US">
                <a:solidFill>
                  <a:schemeClr val="bg1"/>
                </a:solidFill>
                <a:latin typeface="PMingLiU" panose="02020500000000000000" pitchFamily="18" charset="-120"/>
                <a:ea typeface="PMingLiU" panose="02020500000000000000" pitchFamily="18" charset="-120"/>
                <a:cs typeface="Verdana" panose="020B0604030504040204" pitchFamily="34" charset="0"/>
              </a:rPr>
              <a:t>，但同期紐約市華裔的肺癌死亡人數則增加七成。</a:t>
            </a:r>
            <a:endParaRPr lang="en-US">
              <a:solidFill>
                <a:schemeClr val="bg1"/>
              </a:solidFill>
              <a:latin typeface="PMingLiU" panose="02020500000000000000" pitchFamily="18" charset="-120"/>
              <a:ea typeface="PMingLiU" panose="02020500000000000000" pitchFamily="18" charset="-120"/>
              <a:cs typeface="Verdana" panose="020B0604030504040204" pitchFamily="34" charset="0"/>
            </a:endParaRPr>
          </a:p>
        </p:txBody>
      </p:sp>
      <p:pic>
        <p:nvPicPr>
          <p:cNvPr id="9" name="Picture 8">
            <a:extLst>
              <a:ext uri="{FF2B5EF4-FFF2-40B4-BE49-F238E27FC236}">
                <a16:creationId xmlns:a16="http://schemas.microsoft.com/office/drawing/2014/main" id="{235CE268-1044-452B-987A-90F4293BF636}"/>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8" name="Rectangle 7">
            <a:extLst>
              <a:ext uri="{FF2B5EF4-FFF2-40B4-BE49-F238E27FC236}">
                <a16:creationId xmlns:a16="http://schemas.microsoft.com/office/drawing/2014/main" id="{4D630E94-98CE-41D7-A1D4-F82A25A1053A}"/>
              </a:ext>
            </a:extLst>
          </p:cNvPr>
          <p:cNvSpPr/>
          <p:nvPr/>
        </p:nvSpPr>
        <p:spPr>
          <a:xfrm>
            <a:off x="152400" y="6590433"/>
            <a:ext cx="12192000" cy="276999"/>
          </a:xfrm>
          <a:prstGeom prst="rect">
            <a:avLst/>
          </a:prstGeom>
        </p:spPr>
        <p:txBody>
          <a:bodyPr wrap="square">
            <a:spAutoFit/>
          </a:bodyPr>
          <a:lstStyle/>
          <a:p>
            <a:r>
              <a:rPr lang="en-US" sz="1200">
                <a:latin typeface="Verdana" panose="020B0604030504040204" pitchFamily="34" charset="0"/>
                <a:ea typeface="Verdana" panose="020B0604030504040204" pitchFamily="34" charset="0"/>
                <a:cs typeface="Verdana" panose="020B0604030504040204" pitchFamily="34" charset="0"/>
              </a:rPr>
              <a:t>Source: NYCDOHMH Commissioner Dr. Mary T. </a:t>
            </a:r>
            <a:r>
              <a:rPr lang="en-US" altLang="zh-CN" sz="1200">
                <a:latin typeface="Verdana" panose="020B0604030504040204" pitchFamily="34" charset="0"/>
                <a:ea typeface="Verdana" panose="020B0604030504040204" pitchFamily="34" charset="0"/>
                <a:cs typeface="Verdana" panose="020B0604030504040204" pitchFamily="34" charset="0"/>
              </a:rPr>
              <a:t>Bassett,</a:t>
            </a:r>
            <a:r>
              <a:rPr lang="zh-CN" altLang="en-US" sz="1200">
                <a:latin typeface="Verdana" panose="020B0604030504040204" pitchFamily="34" charset="0"/>
                <a:cs typeface="Verdana" panose="020B0604030504040204" pitchFamily="34" charset="0"/>
              </a:rPr>
              <a:t> </a:t>
            </a:r>
            <a:r>
              <a:rPr lang="en-US" sz="1200">
                <a:latin typeface="Verdana" panose="020B0604030504040204" pitchFamily="34" charset="0"/>
                <a:ea typeface="Verdana" panose="020B0604030504040204" pitchFamily="34" charset="0"/>
                <a:cs typeface="Verdana" panose="020B0604030504040204" pitchFamily="34" charset="0"/>
              </a:rPr>
              <a:t>Epi Data Brief (June 28, 2017)</a:t>
            </a:r>
          </a:p>
        </p:txBody>
      </p:sp>
    </p:spTree>
    <p:extLst>
      <p:ext uri="{BB962C8B-B14F-4D97-AF65-F5344CB8AC3E}">
        <p14:creationId xmlns:p14="http://schemas.microsoft.com/office/powerpoint/2010/main" val="3736873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5611" y="1"/>
            <a:ext cx="11497220" cy="1693630"/>
          </a:xfrm>
        </p:spPr>
        <p:txBody>
          <a:bodyPr>
            <a:normAutofit/>
          </a:bodyPr>
          <a:lstStyle/>
          <a:p>
            <a:r>
              <a:rPr lang="en-US" sz="4400" b="1">
                <a:solidFill>
                  <a:srgbClr val="C00000"/>
                </a:solidFill>
                <a:effectLst>
                  <a:outerShdw blurRad="38100" dist="38100" dir="2700000" algn="tl">
                    <a:srgbClr val="000000">
                      <a:alpha val="43137"/>
                    </a:srgbClr>
                  </a:outerShdw>
                </a:effectLst>
                <a:latin typeface="Verdana" charset="0"/>
                <a:ea typeface="Verdana" charset="0"/>
                <a:cs typeface="Verdana" charset="0"/>
              </a:rPr>
              <a:t>Smoking</a:t>
            </a:r>
            <a: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4400" b="1">
                <a:solidFill>
                  <a:srgbClr val="C00000"/>
                </a:solidFill>
                <a:effectLst>
                  <a:outerShdw blurRad="38100" dist="38100" dir="2700000" algn="tl">
                    <a:srgbClr val="000000">
                      <a:alpha val="43137"/>
                    </a:srgbClr>
                  </a:outerShdw>
                </a:effectLst>
                <a:latin typeface="Verdana" charset="0"/>
                <a:ea typeface="Verdana" charset="0"/>
                <a:cs typeface="Verdana" charset="0"/>
              </a:rPr>
              <a:t>kills </a:t>
            </a:r>
            <a: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t>people around you! </a:t>
            </a:r>
            <a:b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4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吸煙害死</a:t>
            </a:r>
            <a:r>
              <a:rPr lang="zh-TW" altLang="en-US" sz="44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你周圍的人！</a:t>
            </a:r>
            <a:endParaRPr lang="en-US" sz="44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9" name="Content Placeholder 2"/>
          <p:cNvSpPr>
            <a:spLocks noGrp="1"/>
          </p:cNvSpPr>
          <p:nvPr>
            <p:ph idx="1"/>
          </p:nvPr>
        </p:nvSpPr>
        <p:spPr>
          <a:xfrm>
            <a:off x="385611" y="1693632"/>
            <a:ext cx="11116477" cy="5164368"/>
          </a:xfrm>
          <a:prstGeom prst="rect">
            <a:avLst/>
          </a:prstGeom>
        </p:spPr>
        <p:txBody>
          <a:bodyPr>
            <a:noAutofit/>
          </a:bodyPr>
          <a:lstStyle/>
          <a:p>
            <a:pPr marL="0" indent="0">
              <a:lnSpc>
                <a:spcPct val="100000"/>
              </a:lnSpc>
              <a:buNone/>
            </a:pPr>
            <a:r>
              <a:rPr lang="en-US" altLang="zh-CN" sz="2800" b="1">
                <a:latin typeface="Verdana" charset="0"/>
                <a:ea typeface="Verdana" charset="0"/>
                <a:cs typeface="Verdana" charset="0"/>
              </a:rPr>
              <a:t>There are 8 million tobacco-related deaths each year in the world where 1.2 million deaths are of non-smokers involuntarily exposed to </a:t>
            </a:r>
            <a:r>
              <a:rPr lang="en-US" altLang="zh-CN" sz="2800" b="1">
                <a:solidFill>
                  <a:srgbClr val="C00000"/>
                </a:solidFill>
                <a:latin typeface="Verdana" charset="0"/>
                <a:ea typeface="Verdana" charset="0"/>
                <a:cs typeface="Verdana" charset="0"/>
              </a:rPr>
              <a:t>secondhand smoke</a:t>
            </a:r>
            <a:r>
              <a:rPr lang="en-US" altLang="zh-CN" sz="2800" b="1">
                <a:latin typeface="Verdana" charset="0"/>
                <a:ea typeface="Verdana" charset="0"/>
                <a:cs typeface="Verdana" charset="0"/>
              </a:rPr>
              <a:t>. </a:t>
            </a:r>
          </a:p>
          <a:p>
            <a:pPr marL="0" indent="0">
              <a:lnSpc>
                <a:spcPct val="100000"/>
              </a:lnSpc>
              <a:buNone/>
            </a:pPr>
            <a:endParaRPr lang="en-US" sz="2800" b="1">
              <a:latin typeface="Verdana" charset="0"/>
              <a:ea typeface="Verdana" charset="0"/>
              <a:cs typeface="Verdana" charset="0"/>
            </a:endParaRPr>
          </a:p>
          <a:p>
            <a:pPr marL="0" indent="0">
              <a:lnSpc>
                <a:spcPct val="100000"/>
              </a:lnSpc>
              <a:buNone/>
            </a:pPr>
            <a:r>
              <a:rPr lang="zh-TW" altLang="en-US" sz="2800" b="1"/>
              <a:t>全球每年有</a:t>
            </a:r>
            <a:r>
              <a:rPr lang="en-US" sz="2800" b="1"/>
              <a:t>800</a:t>
            </a:r>
            <a:r>
              <a:rPr lang="zh-TW" altLang="en-US" sz="2800" b="1"/>
              <a:t>萬人</a:t>
            </a:r>
            <a:r>
              <a:rPr lang="zh-TW" altLang="en-US" sz="2800" b="1">
                <a:latin typeface="PMingLiU" panose="02020500000000000000" pitchFamily="18" charset="-120"/>
                <a:ea typeface="PMingLiU" panose="02020500000000000000" pitchFamily="18" charset="-120"/>
                <a:cs typeface="Verdana" charset="0"/>
              </a:rPr>
              <a:t>與煙草有關</a:t>
            </a:r>
            <a:r>
              <a:rPr lang="zh-CN" altLang="en-US" sz="2800" b="1">
                <a:latin typeface="PMingLiU" panose="02020500000000000000" pitchFamily="18" charset="-120"/>
                <a:ea typeface="PMingLiU" panose="02020500000000000000" pitchFamily="18" charset="-120"/>
                <a:cs typeface="Verdana" charset="0"/>
              </a:rPr>
              <a:t>而</a:t>
            </a:r>
            <a:r>
              <a:rPr lang="zh-TW" altLang="en-US" sz="2800" b="1">
                <a:latin typeface="PMingLiU" panose="02020500000000000000" pitchFamily="18" charset="-120"/>
                <a:ea typeface="PMingLiU" panose="02020500000000000000" pitchFamily="18" charset="-120"/>
                <a:cs typeface="Verdana" charset="0"/>
              </a:rPr>
              <a:t>死亡</a:t>
            </a:r>
            <a:r>
              <a:rPr lang="zh-CN" altLang="en-US" sz="2800" b="1">
                <a:latin typeface="PMingLiU" panose="02020500000000000000" pitchFamily="18" charset="-120"/>
                <a:ea typeface="PMingLiU" panose="02020500000000000000" pitchFamily="18" charset="-120"/>
                <a:cs typeface="Verdana" charset="0"/>
              </a:rPr>
              <a:t>。 </a:t>
            </a:r>
            <a:endParaRPr lang="en-US" altLang="zh-CN" sz="2800" b="1">
              <a:latin typeface="PMingLiU" panose="02020500000000000000" pitchFamily="18" charset="-120"/>
              <a:ea typeface="PMingLiU" panose="02020500000000000000" pitchFamily="18" charset="-120"/>
              <a:cs typeface="Verdana" charset="0"/>
            </a:endParaRPr>
          </a:p>
          <a:p>
            <a:pPr marL="0" indent="0">
              <a:lnSpc>
                <a:spcPct val="100000"/>
              </a:lnSpc>
              <a:buNone/>
            </a:pPr>
            <a:r>
              <a:rPr lang="zh-TW" altLang="en-US" sz="2800" b="1"/>
              <a:t>其中</a:t>
            </a:r>
            <a:r>
              <a:rPr lang="en-US" sz="2800" b="1"/>
              <a:t>120</a:t>
            </a:r>
            <a:r>
              <a:rPr lang="zh-TW" altLang="en-US" sz="2800" b="1"/>
              <a:t>萬非吸煙者死於</a:t>
            </a:r>
            <a:r>
              <a:rPr lang="zh-TW" altLang="en-US" sz="2800" b="1">
                <a:solidFill>
                  <a:srgbClr val="FF0000"/>
                </a:solidFill>
              </a:rPr>
              <a:t>吸入二手煙</a:t>
            </a:r>
            <a:r>
              <a:rPr lang="zh-CN" altLang="en-US" sz="2800" b="1">
                <a:latin typeface="PMingLiU" panose="02020500000000000000" pitchFamily="18" charset="-120"/>
                <a:ea typeface="PMingLiU" panose="02020500000000000000" pitchFamily="18" charset="-120"/>
                <a:cs typeface="Verdana" charset="0"/>
              </a:rPr>
              <a:t>。</a:t>
            </a:r>
            <a:endParaRPr lang="en-US" sz="2800" b="1">
              <a:latin typeface="PMingLiU" panose="02020500000000000000" pitchFamily="18" charset="-120"/>
              <a:ea typeface="PMingLiU" panose="02020500000000000000" pitchFamily="18" charset="-120"/>
              <a:cs typeface="Verdana" charset="0"/>
            </a:endParaRPr>
          </a:p>
        </p:txBody>
      </p:sp>
      <p:pic>
        <p:nvPicPr>
          <p:cNvPr id="10" name="Picture 2" descr="Image result for second hand smo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077329"/>
            <a:ext cx="3693556" cy="24663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Curved Left Arrow 10"/>
          <p:cNvSpPr/>
          <p:nvPr/>
        </p:nvSpPr>
        <p:spPr>
          <a:xfrm rot="1853627">
            <a:off x="11025243" y="3903373"/>
            <a:ext cx="785962" cy="1700463"/>
          </a:xfrm>
          <a:prstGeom prst="curvedLef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Verdana" charset="0"/>
              <a:ea typeface="Verdana" charset="0"/>
              <a:cs typeface="Verdana" charset="0"/>
            </a:endParaRPr>
          </a:p>
        </p:txBody>
      </p:sp>
      <p:pic>
        <p:nvPicPr>
          <p:cNvPr id="7" name="Picture 6">
            <a:extLst>
              <a:ext uri="{FF2B5EF4-FFF2-40B4-BE49-F238E27FC236}">
                <a16:creationId xmlns:a16="http://schemas.microsoft.com/office/drawing/2014/main" id="{088EADE9-384D-4F01-8968-F4ADA4A6B778}"/>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12" name="TextBox 11">
            <a:extLst>
              <a:ext uri="{FF2B5EF4-FFF2-40B4-BE49-F238E27FC236}">
                <a16:creationId xmlns:a16="http://schemas.microsoft.com/office/drawing/2014/main" id="{D3645B33-A73D-4121-B545-682799212C34}"/>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World Health Organization</a:t>
            </a:r>
            <a:endParaRPr lang="en-US" sz="1100"/>
          </a:p>
        </p:txBody>
      </p:sp>
    </p:spTree>
    <p:extLst>
      <p:ext uri="{BB962C8B-B14F-4D97-AF65-F5344CB8AC3E}">
        <p14:creationId xmlns:p14="http://schemas.microsoft.com/office/powerpoint/2010/main" val="2837835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85611" y="1"/>
            <a:ext cx="11497220" cy="1693630"/>
          </a:xfrm>
        </p:spPr>
        <p:txBody>
          <a:bodyPr>
            <a:normAutofit/>
          </a:bodyPr>
          <a:lstStyle/>
          <a:p>
            <a:r>
              <a:rPr lang="en-US" sz="4400" b="1">
                <a:solidFill>
                  <a:srgbClr val="C00000"/>
                </a:solidFill>
                <a:effectLst>
                  <a:outerShdw blurRad="38100" dist="38100" dir="2700000" algn="tl">
                    <a:srgbClr val="000000">
                      <a:alpha val="43137"/>
                    </a:srgbClr>
                  </a:outerShdw>
                </a:effectLst>
                <a:latin typeface="Verdana" charset="0"/>
                <a:ea typeface="Verdana" charset="0"/>
                <a:cs typeface="Verdana" charset="0"/>
              </a:rPr>
              <a:t>Smoking</a:t>
            </a:r>
            <a: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4400" b="1">
                <a:solidFill>
                  <a:srgbClr val="C00000"/>
                </a:solidFill>
                <a:effectLst>
                  <a:outerShdw blurRad="38100" dist="38100" dir="2700000" algn="tl">
                    <a:srgbClr val="000000">
                      <a:alpha val="43137"/>
                    </a:srgbClr>
                  </a:outerShdw>
                </a:effectLst>
                <a:latin typeface="Verdana" charset="0"/>
                <a:ea typeface="Verdana" charset="0"/>
                <a:cs typeface="Verdana" charset="0"/>
              </a:rPr>
              <a:t>kills </a:t>
            </a:r>
            <a: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t>people around you! </a:t>
            </a:r>
            <a:b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4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吸煙害死</a:t>
            </a:r>
            <a:r>
              <a:rPr lang="zh-TW" altLang="en-US" sz="44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你周圍的人！</a:t>
            </a:r>
            <a:endParaRPr lang="en-US" sz="44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9" name="Content Placeholder 2"/>
          <p:cNvSpPr>
            <a:spLocks noGrp="1"/>
          </p:cNvSpPr>
          <p:nvPr>
            <p:ph idx="1"/>
          </p:nvPr>
        </p:nvSpPr>
        <p:spPr>
          <a:xfrm>
            <a:off x="385611" y="1693632"/>
            <a:ext cx="11116477" cy="5164368"/>
          </a:xfrm>
          <a:prstGeom prst="rect">
            <a:avLst/>
          </a:prstGeom>
        </p:spPr>
        <p:txBody>
          <a:bodyPr>
            <a:noAutofit/>
          </a:bodyPr>
          <a:lstStyle/>
          <a:p>
            <a:pPr marL="0" indent="0">
              <a:lnSpc>
                <a:spcPct val="100000"/>
              </a:lnSpc>
              <a:buNone/>
            </a:pPr>
            <a:r>
              <a:rPr lang="en-US" altLang="zh-CN" sz="2800" b="1">
                <a:latin typeface="Verdana" charset="0"/>
                <a:ea typeface="Verdana" charset="0"/>
                <a:cs typeface="Verdana" charset="0"/>
              </a:rPr>
              <a:t>There are 480,000 tobacco-related deaths each year in the United States . 41,000 deaths are of non-smokers involuntarily exposed to </a:t>
            </a:r>
            <a:r>
              <a:rPr lang="en-US" altLang="zh-CN" sz="2800" b="1">
                <a:solidFill>
                  <a:srgbClr val="C00000"/>
                </a:solidFill>
                <a:latin typeface="Verdana" charset="0"/>
                <a:ea typeface="Verdana" charset="0"/>
                <a:cs typeface="Verdana" charset="0"/>
              </a:rPr>
              <a:t>secondhand smoke</a:t>
            </a:r>
            <a:r>
              <a:rPr lang="en-US" altLang="zh-CN" sz="2800" b="1">
                <a:latin typeface="Verdana" charset="0"/>
                <a:ea typeface="Verdana" charset="0"/>
                <a:cs typeface="Verdana" charset="0"/>
              </a:rPr>
              <a:t>. </a:t>
            </a:r>
          </a:p>
          <a:p>
            <a:pPr marL="0" indent="0">
              <a:lnSpc>
                <a:spcPct val="100000"/>
              </a:lnSpc>
              <a:buNone/>
            </a:pPr>
            <a:endParaRPr lang="en-US" sz="2800" b="1">
              <a:latin typeface="Verdana" charset="0"/>
              <a:ea typeface="Verdana" charset="0"/>
              <a:cs typeface="Verdana" charset="0"/>
            </a:endParaRPr>
          </a:p>
          <a:p>
            <a:pPr marL="0" indent="0">
              <a:lnSpc>
                <a:spcPct val="100000"/>
              </a:lnSpc>
              <a:buNone/>
            </a:pPr>
            <a:r>
              <a:rPr lang="zh-TW" altLang="en-US" sz="2800" b="1"/>
              <a:t>在美國，每年有</a:t>
            </a:r>
            <a:r>
              <a:rPr lang="en-US" sz="2800" b="1"/>
              <a:t>48</a:t>
            </a:r>
            <a:r>
              <a:rPr lang="zh-TW" altLang="en-US" sz="2800" b="1"/>
              <a:t>萬人</a:t>
            </a:r>
            <a:r>
              <a:rPr lang="zh-TW" altLang="en-US" sz="2800" b="1">
                <a:latin typeface="PMingLiU" panose="02020500000000000000" pitchFamily="18" charset="-120"/>
                <a:ea typeface="PMingLiU" panose="02020500000000000000" pitchFamily="18" charset="-120"/>
                <a:cs typeface="Verdana" charset="0"/>
              </a:rPr>
              <a:t>與煙草有關</a:t>
            </a:r>
            <a:r>
              <a:rPr lang="zh-CN" altLang="en-US" sz="2800" b="1">
                <a:latin typeface="PMingLiU" panose="02020500000000000000" pitchFamily="18" charset="-120"/>
                <a:ea typeface="PMingLiU" panose="02020500000000000000" pitchFamily="18" charset="-120"/>
                <a:cs typeface="Verdana" charset="0"/>
              </a:rPr>
              <a:t>而</a:t>
            </a:r>
            <a:r>
              <a:rPr lang="zh-TW" altLang="en-US" sz="2800" b="1">
                <a:latin typeface="PMingLiU" panose="02020500000000000000" pitchFamily="18" charset="-120"/>
                <a:ea typeface="PMingLiU" panose="02020500000000000000" pitchFamily="18" charset="-120"/>
                <a:cs typeface="Verdana" charset="0"/>
              </a:rPr>
              <a:t>死亡</a:t>
            </a:r>
            <a:r>
              <a:rPr lang="zh-CN" altLang="en-US" sz="2800" b="1">
                <a:latin typeface="PMingLiU" panose="02020500000000000000" pitchFamily="18" charset="-120"/>
                <a:ea typeface="PMingLiU" panose="02020500000000000000" pitchFamily="18" charset="-120"/>
                <a:cs typeface="Verdana" charset="0"/>
              </a:rPr>
              <a:t>。 </a:t>
            </a:r>
            <a:endParaRPr lang="en-US" altLang="zh-CN" sz="2800" b="1">
              <a:latin typeface="PMingLiU" panose="02020500000000000000" pitchFamily="18" charset="-120"/>
              <a:ea typeface="PMingLiU" panose="02020500000000000000" pitchFamily="18" charset="-120"/>
              <a:cs typeface="Verdana" charset="0"/>
            </a:endParaRPr>
          </a:p>
          <a:p>
            <a:pPr marL="0" indent="0">
              <a:lnSpc>
                <a:spcPct val="100000"/>
              </a:lnSpc>
              <a:buNone/>
            </a:pPr>
            <a:r>
              <a:rPr lang="zh-TW" altLang="en-US" sz="2800" b="1"/>
              <a:t>其中</a:t>
            </a:r>
            <a:r>
              <a:rPr lang="en-US" sz="2800" b="1"/>
              <a:t>41,000</a:t>
            </a:r>
            <a:r>
              <a:rPr lang="zh-TW" altLang="en-US" sz="2800" b="1"/>
              <a:t>名是非吸煙者，但死於</a:t>
            </a:r>
            <a:r>
              <a:rPr lang="zh-TW" altLang="en-US" sz="2800" b="1">
                <a:solidFill>
                  <a:srgbClr val="FF0000"/>
                </a:solidFill>
              </a:rPr>
              <a:t>吸入二手煙</a:t>
            </a:r>
            <a:r>
              <a:rPr lang="zh-CN" altLang="en-US" sz="2800" b="1">
                <a:latin typeface="PMingLiU" panose="02020500000000000000" pitchFamily="18" charset="-120"/>
                <a:ea typeface="PMingLiU" panose="02020500000000000000" pitchFamily="18" charset="-120"/>
                <a:cs typeface="Verdana" charset="0"/>
              </a:rPr>
              <a:t>。</a:t>
            </a:r>
            <a:endParaRPr lang="en-US" sz="2800" b="1">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088EADE9-384D-4F01-8968-F4ADA4A6B778}"/>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12" name="TextBox 11">
            <a:extLst>
              <a:ext uri="{FF2B5EF4-FFF2-40B4-BE49-F238E27FC236}">
                <a16:creationId xmlns:a16="http://schemas.microsoft.com/office/drawing/2014/main" id="{1EBF82BC-0742-4942-BC1E-F88875709C79}"/>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pic>
        <p:nvPicPr>
          <p:cNvPr id="3" name="Picture 2">
            <a:extLst>
              <a:ext uri="{FF2B5EF4-FFF2-40B4-BE49-F238E27FC236}">
                <a16:creationId xmlns:a16="http://schemas.microsoft.com/office/drawing/2014/main" id="{51F3A313-5320-4C5A-8666-3B44C2D47819}"/>
              </a:ext>
            </a:extLst>
          </p:cNvPr>
          <p:cNvPicPr>
            <a:picLocks noChangeAspect="1"/>
          </p:cNvPicPr>
          <p:nvPr/>
        </p:nvPicPr>
        <p:blipFill rotWithShape="1">
          <a:blip r:embed="rId5"/>
          <a:srcRect r="6944" b="11795"/>
          <a:stretch/>
        </p:blipFill>
        <p:spPr>
          <a:xfrm>
            <a:off x="7959232" y="4102970"/>
            <a:ext cx="2765439" cy="2352435"/>
          </a:xfrm>
          <a:prstGeom prst="rect">
            <a:avLst/>
          </a:prstGeom>
        </p:spPr>
      </p:pic>
    </p:spTree>
    <p:extLst>
      <p:ext uri="{BB962C8B-B14F-4D97-AF65-F5344CB8AC3E}">
        <p14:creationId xmlns:p14="http://schemas.microsoft.com/office/powerpoint/2010/main" val="1107531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B3E86-EA6F-4DA3-B6F4-D1C54F389D3A}"/>
              </a:ext>
            </a:extLst>
          </p:cNvPr>
          <p:cNvPicPr>
            <a:picLocks noChangeAspect="1"/>
          </p:cNvPicPr>
          <p:nvPr/>
        </p:nvPicPr>
        <p:blipFill>
          <a:blip r:embed="rId3"/>
          <a:stretch>
            <a:fillRect/>
          </a:stretch>
        </p:blipFill>
        <p:spPr>
          <a:xfrm>
            <a:off x="6070012" y="3649215"/>
            <a:ext cx="5046736" cy="2805959"/>
          </a:xfrm>
          <a:prstGeom prst="rect">
            <a:avLst/>
          </a:prstGeom>
        </p:spPr>
      </p:pic>
      <p:sp>
        <p:nvSpPr>
          <p:cNvPr id="8" name="Title 1"/>
          <p:cNvSpPr>
            <a:spLocks noGrp="1"/>
          </p:cNvSpPr>
          <p:nvPr>
            <p:ph type="title"/>
          </p:nvPr>
        </p:nvSpPr>
        <p:spPr>
          <a:xfrm>
            <a:off x="385611" y="1"/>
            <a:ext cx="11497220" cy="1693630"/>
          </a:xfrm>
        </p:spPr>
        <p:txBody>
          <a:bodyPr>
            <a:normAutofit/>
          </a:bodyPr>
          <a:lstStyle/>
          <a:p>
            <a:r>
              <a:rPr lang="en-US" sz="4400" b="1">
                <a:solidFill>
                  <a:srgbClr val="C00000"/>
                </a:solidFill>
                <a:effectLst>
                  <a:outerShdw blurRad="38100" dist="38100" dir="2700000" algn="tl">
                    <a:srgbClr val="000000">
                      <a:alpha val="43137"/>
                    </a:srgbClr>
                  </a:outerShdw>
                </a:effectLst>
                <a:latin typeface="Verdana" charset="0"/>
                <a:ea typeface="Verdana" charset="0"/>
                <a:cs typeface="Verdana" charset="0"/>
              </a:rPr>
              <a:t>Smoking</a:t>
            </a:r>
            <a: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4400" b="1">
                <a:solidFill>
                  <a:srgbClr val="C00000"/>
                </a:solidFill>
                <a:effectLst>
                  <a:outerShdw blurRad="38100" dist="38100" dir="2700000" algn="tl">
                    <a:srgbClr val="000000">
                      <a:alpha val="43137"/>
                    </a:srgbClr>
                  </a:outerShdw>
                </a:effectLst>
                <a:latin typeface="Verdana" charset="0"/>
                <a:ea typeface="Verdana" charset="0"/>
                <a:cs typeface="Verdana" charset="0"/>
              </a:rPr>
              <a:t>kills </a:t>
            </a:r>
            <a: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t>people around you! </a:t>
            </a:r>
            <a:br>
              <a:rPr lang="en-US" sz="4400" b="1">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4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吸煙害死</a:t>
            </a:r>
            <a:r>
              <a:rPr lang="zh-TW" altLang="en-US" sz="44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你周圍的人！</a:t>
            </a:r>
            <a:endParaRPr lang="en-US" sz="44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9" name="Content Placeholder 2"/>
          <p:cNvSpPr>
            <a:spLocks noGrp="1"/>
          </p:cNvSpPr>
          <p:nvPr>
            <p:ph idx="1"/>
          </p:nvPr>
        </p:nvSpPr>
        <p:spPr>
          <a:xfrm>
            <a:off x="585636" y="3600451"/>
            <a:ext cx="5081739" cy="1390650"/>
          </a:xfrm>
          <a:prstGeom prst="rect">
            <a:avLst/>
          </a:prstGeom>
        </p:spPr>
        <p:txBody>
          <a:bodyPr>
            <a:noAutofit/>
          </a:bodyPr>
          <a:lstStyle/>
          <a:p>
            <a:pPr marL="0" indent="0">
              <a:lnSpc>
                <a:spcPct val="100000"/>
              </a:lnSpc>
              <a:buNone/>
            </a:pPr>
            <a:r>
              <a:rPr lang="zh-TW" altLang="en-US" sz="2800" b="1"/>
              <a:t>在紐約市，仍有超過</a:t>
            </a:r>
            <a:r>
              <a:rPr lang="en-US" sz="2800" b="1"/>
              <a:t>20</a:t>
            </a:r>
            <a:r>
              <a:rPr lang="zh-TW" altLang="en-US" sz="2800" b="1"/>
              <a:t>萬兒童在家中</a:t>
            </a:r>
            <a:r>
              <a:rPr lang="zh-TW" altLang="en-US" sz="2800" b="1">
                <a:solidFill>
                  <a:srgbClr val="FF0000"/>
                </a:solidFill>
              </a:rPr>
              <a:t>接觸二手煙</a:t>
            </a:r>
            <a:r>
              <a:rPr lang="zh-CN" altLang="en-US" sz="2800" b="1">
                <a:latin typeface="PMingLiU" panose="02020500000000000000" pitchFamily="18" charset="-120"/>
                <a:ea typeface="PMingLiU" panose="02020500000000000000" pitchFamily="18" charset="-120"/>
                <a:cs typeface="Verdana" charset="0"/>
              </a:rPr>
              <a:t>。</a:t>
            </a:r>
            <a:endParaRPr lang="en-US" altLang="zh-CN" sz="2800" b="1">
              <a:solidFill>
                <a:srgbClr val="FF0000"/>
              </a:solidFill>
              <a:highlight>
                <a:srgbClr val="0000FF"/>
              </a:highlight>
              <a:latin typeface="Verdana" charset="0"/>
              <a:ea typeface="Verdana" charset="0"/>
              <a:cs typeface="Verdana" charset="0"/>
            </a:endParaRPr>
          </a:p>
        </p:txBody>
      </p:sp>
      <p:pic>
        <p:nvPicPr>
          <p:cNvPr id="7" name="Picture 6">
            <a:extLst>
              <a:ext uri="{FF2B5EF4-FFF2-40B4-BE49-F238E27FC236}">
                <a16:creationId xmlns:a16="http://schemas.microsoft.com/office/drawing/2014/main" id="{088EADE9-384D-4F01-8968-F4ADA4A6B778}"/>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12" name="TextBox 11">
            <a:extLst>
              <a:ext uri="{FF2B5EF4-FFF2-40B4-BE49-F238E27FC236}">
                <a16:creationId xmlns:a16="http://schemas.microsoft.com/office/drawing/2014/main" id="{D3645B33-A73D-4121-B545-682799212C34}"/>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NYC Smoke-Free</a:t>
            </a:r>
            <a:endParaRPr lang="en-US" sz="1100"/>
          </a:p>
        </p:txBody>
      </p:sp>
      <p:sp>
        <p:nvSpPr>
          <p:cNvPr id="2" name="Rectangle 1"/>
          <p:cNvSpPr/>
          <p:nvPr/>
        </p:nvSpPr>
        <p:spPr>
          <a:xfrm>
            <a:off x="447674" y="2412653"/>
            <a:ext cx="11039475" cy="954107"/>
          </a:xfrm>
          <a:prstGeom prst="rect">
            <a:avLst/>
          </a:prstGeom>
        </p:spPr>
        <p:txBody>
          <a:bodyPr wrap="square">
            <a:spAutoFit/>
          </a:bodyPr>
          <a:lstStyle/>
          <a:p>
            <a:pPr lvl="0">
              <a:spcBef>
                <a:spcPct val="20000"/>
              </a:spcBef>
              <a:spcAft>
                <a:spcPts val="600"/>
              </a:spcAft>
              <a:buClr>
                <a:srgbClr val="3494BA"/>
              </a:buClr>
            </a:pPr>
            <a:r>
              <a:rPr lang="en-US" altLang="zh-CN" sz="2800" b="1">
                <a:solidFill>
                  <a:prstClr val="white"/>
                </a:solidFill>
                <a:latin typeface="Verdana" charset="0"/>
                <a:ea typeface="Verdana" charset="0"/>
                <a:cs typeface="Verdana" charset="0"/>
              </a:rPr>
              <a:t>In NYC, more than 200,000 children are still exposed to </a:t>
            </a:r>
            <a:r>
              <a:rPr lang="en-US" altLang="zh-CN" sz="2800" b="1">
                <a:solidFill>
                  <a:srgbClr val="FF0000"/>
                </a:solidFill>
                <a:latin typeface="Verdana" charset="0"/>
                <a:ea typeface="Verdana" charset="0"/>
                <a:cs typeface="Verdana" charset="0"/>
              </a:rPr>
              <a:t>secondhand smoke </a:t>
            </a:r>
            <a:r>
              <a:rPr lang="en-US" altLang="zh-CN" sz="2800" b="1">
                <a:solidFill>
                  <a:prstClr val="white"/>
                </a:solidFill>
                <a:latin typeface="Verdana" charset="0"/>
                <a:ea typeface="Verdana" charset="0"/>
                <a:cs typeface="Verdana" charset="0"/>
              </a:rPr>
              <a:t>at home.</a:t>
            </a:r>
          </a:p>
        </p:txBody>
      </p:sp>
    </p:spTree>
    <p:extLst>
      <p:ext uri="{BB962C8B-B14F-4D97-AF65-F5344CB8AC3E}">
        <p14:creationId xmlns:p14="http://schemas.microsoft.com/office/powerpoint/2010/main" val="423996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0"/>
            <a:ext cx="10571998" cy="1693889"/>
          </a:xfrm>
        </p:spPr>
        <p:txBody>
          <a:bodyPr/>
          <a:lstStyle/>
          <a:p>
            <a:pPr algn="ctr"/>
            <a:r>
              <a:rPr lang="en-US">
                <a:effectLst>
                  <a:outerShdw blurRad="38100" dist="38100" dir="2700000" algn="tl">
                    <a:srgbClr val="000000">
                      <a:alpha val="43137"/>
                    </a:srgbClr>
                  </a:outerShdw>
                </a:effectLst>
                <a:latin typeface="Verdana" charset="0"/>
                <a:ea typeface="Verdana" charset="0"/>
                <a:cs typeface="Verdana" charset="0"/>
              </a:rPr>
              <a:t>What is Secondhand Smoke?</a:t>
            </a:r>
            <a:br>
              <a:rPr lang="en-US">
                <a:effectLst>
                  <a:outerShdw blurRad="38100" dist="38100" dir="2700000" algn="tl">
                    <a:srgbClr val="000000">
                      <a:alpha val="43137"/>
                    </a:srgbClr>
                  </a:outerShdw>
                </a:effectLst>
                <a:latin typeface="Verdana" charset="0"/>
                <a:ea typeface="Verdana" charset="0"/>
                <a:cs typeface="Verdana" charset="0"/>
              </a:rPr>
            </a:br>
            <a:r>
              <a:rPr lang="zh-CN" altLang="en-US">
                <a:solidFill>
                  <a:srgbClr val="FF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什麼是二手煙</a:t>
            </a:r>
            <a:r>
              <a:rPr lang="en-US" altLang="zh-CN">
                <a:solidFill>
                  <a:srgbClr val="FF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a:solidFill>
                <a:srgbClr val="FF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3" name="Content Placeholder 2"/>
          <p:cNvSpPr>
            <a:spLocks noGrp="1"/>
          </p:cNvSpPr>
          <p:nvPr>
            <p:ph idx="1"/>
          </p:nvPr>
        </p:nvSpPr>
        <p:spPr>
          <a:xfrm>
            <a:off x="810000" y="1693889"/>
            <a:ext cx="10571998" cy="5051685"/>
          </a:xfrm>
        </p:spPr>
        <p:txBody>
          <a:bodyPr>
            <a:normAutofit/>
          </a:bodyPr>
          <a:lstStyle/>
          <a:p>
            <a:pPr>
              <a:buFont typeface="Wingdings" charset="2"/>
              <a:buChar char="§"/>
            </a:pPr>
            <a:r>
              <a:rPr lang="en-US" altLang="zh-CN" sz="2400" u="sng">
                <a:effectLst>
                  <a:outerShdw blurRad="38100" dist="38100" dir="2700000" algn="tl">
                    <a:srgbClr val="000000">
                      <a:alpha val="43137"/>
                    </a:srgbClr>
                  </a:outerShdw>
                </a:effectLst>
                <a:latin typeface="Verdana" charset="0"/>
                <a:ea typeface="Verdana" charset="0"/>
                <a:cs typeface="Verdana" charset="0"/>
              </a:rPr>
              <a:t>Secondhand smoke</a:t>
            </a:r>
            <a:r>
              <a:rPr lang="en-US" altLang="zh-CN" sz="2400">
                <a:effectLst>
                  <a:outerShdw blurRad="38100" dist="38100" dir="2700000" algn="tl">
                    <a:srgbClr val="000000">
                      <a:alpha val="43137"/>
                    </a:srgbClr>
                  </a:outerShdw>
                </a:effectLst>
                <a:latin typeface="Verdana" charset="0"/>
                <a:ea typeface="Verdana" charset="0"/>
                <a:cs typeface="Verdana" charset="0"/>
              </a:rPr>
              <a:t> is a mix of the smoke from a cigarette and the smoke breathed out by a smoker.</a:t>
            </a:r>
          </a:p>
          <a:p>
            <a:pPr lvl="1">
              <a:buFont typeface="Wingdings" charset="2"/>
              <a:buChar char="§"/>
            </a:pPr>
            <a:r>
              <a:rPr lang="en-US" altLang="zh-CN" sz="2000">
                <a:effectLst>
                  <a:outerShdw blurRad="38100" dist="38100" dir="2700000" algn="tl">
                    <a:srgbClr val="000000">
                      <a:alpha val="43137"/>
                    </a:srgbClr>
                  </a:outerShdw>
                </a:effectLst>
                <a:latin typeface="Verdana" charset="0"/>
                <a:ea typeface="Verdana" charset="0"/>
                <a:cs typeface="Verdana" charset="0"/>
              </a:rPr>
              <a:t>Secondhand smoke has many harmful poisons that can cause asthma, heart disease, and cancer.</a:t>
            </a:r>
          </a:p>
          <a:p>
            <a:pPr>
              <a:buFont typeface="Wingdings" charset="2"/>
              <a:buChar char="§"/>
            </a:pPr>
            <a:endParaRPr lang="en-US" sz="2400">
              <a:latin typeface="Verdana" charset="0"/>
              <a:ea typeface="Verdana" charset="0"/>
              <a:cs typeface="Verdana" charset="0"/>
            </a:endParaRPr>
          </a:p>
          <a:p>
            <a:pPr>
              <a:buFont typeface="Wingdings" charset="2"/>
              <a:buChar char="§"/>
            </a:pPr>
            <a:r>
              <a:rPr lang="zh-TW" altLang="en-US" sz="2400" u="sng">
                <a:latin typeface="PMingLiU" panose="02020500000000000000" pitchFamily="18" charset="-120"/>
                <a:ea typeface="PMingLiU" panose="02020500000000000000" pitchFamily="18" charset="-120"/>
                <a:cs typeface="Verdana" charset="0"/>
              </a:rPr>
              <a:t>二手煙</a:t>
            </a:r>
            <a:r>
              <a:rPr lang="zh-TW" altLang="en-US" sz="2400">
                <a:latin typeface="PMingLiU" panose="02020500000000000000" pitchFamily="18" charset="-120"/>
                <a:ea typeface="PMingLiU" panose="02020500000000000000" pitchFamily="18" charset="-120"/>
                <a:cs typeface="Verdana" charset="0"/>
              </a:rPr>
              <a:t>是一種混合煙霧，來自於煙草燃燒產生的煙霧和吸煙者呼出的煙霧。</a:t>
            </a:r>
            <a:endParaRPr lang="en-US" altLang="zh-TW" sz="2400">
              <a:latin typeface="PMingLiU" panose="02020500000000000000" pitchFamily="18" charset="-120"/>
              <a:ea typeface="PMingLiU" panose="02020500000000000000" pitchFamily="18" charset="-120"/>
              <a:cs typeface="Verdana" charset="0"/>
            </a:endParaRPr>
          </a:p>
          <a:p>
            <a:pPr lvl="1">
              <a:buFont typeface="Wingdings" charset="2"/>
              <a:buChar char="§"/>
            </a:pPr>
            <a:r>
              <a:rPr lang="zh-TW" altLang="en-US" sz="2000">
                <a:latin typeface="PMingLiU" panose="02020500000000000000" pitchFamily="18" charset="-120"/>
                <a:ea typeface="PMingLiU" panose="02020500000000000000" pitchFamily="18" charset="-120"/>
                <a:cs typeface="Verdana" charset="0"/>
              </a:rPr>
              <a:t>二手煙含有多種有害有毒物質，這些物質可以導致很多疾病的產生，比如說哮喘，心</a:t>
            </a:r>
            <a:r>
              <a:rPr lang="zh-CN" altLang="en-US" sz="2000">
                <a:latin typeface="PMingLiU" panose="02020500000000000000" pitchFamily="18" charset="-120"/>
                <a:ea typeface="PMingLiU" panose="02020500000000000000" pitchFamily="18" charset="-120"/>
                <a:cs typeface="Verdana" charset="0"/>
              </a:rPr>
              <a:t>臟</a:t>
            </a:r>
            <a:r>
              <a:rPr lang="zh-TW" altLang="en-US" sz="2000">
                <a:latin typeface="PMingLiU" panose="02020500000000000000" pitchFamily="18" charset="-120"/>
                <a:ea typeface="PMingLiU" panose="02020500000000000000" pitchFamily="18" charset="-120"/>
                <a:cs typeface="Verdana" charset="0"/>
              </a:rPr>
              <a:t>病和癌症。</a:t>
            </a:r>
            <a:endParaRPr lang="en-US" altLang="zh-CN" sz="2000">
              <a:latin typeface="PMingLiU" panose="02020500000000000000" pitchFamily="18" charset="-120"/>
              <a:ea typeface="PMingLiU" panose="02020500000000000000" pitchFamily="18" charset="-120"/>
              <a:cs typeface="Verdana" charset="0"/>
            </a:endParaRPr>
          </a:p>
        </p:txBody>
      </p:sp>
      <p:pic>
        <p:nvPicPr>
          <p:cNvPr id="5" name="Picture 4">
            <a:extLst>
              <a:ext uri="{FF2B5EF4-FFF2-40B4-BE49-F238E27FC236}">
                <a16:creationId xmlns:a16="http://schemas.microsoft.com/office/drawing/2014/main" id="{9587F674-4FC5-4675-BE76-823B1A392C5E}"/>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6" name="TextBox 5">
            <a:extLst>
              <a:ext uri="{FF2B5EF4-FFF2-40B4-BE49-F238E27FC236}">
                <a16:creationId xmlns:a16="http://schemas.microsoft.com/office/drawing/2014/main" id="{C7D66E35-6664-4A6C-A7DC-B7CA866AD009}"/>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3"/>
              </a:rPr>
              <a:t>Centers for Disease Control and Prevention</a:t>
            </a:r>
            <a:endParaRPr lang="en-US" sz="1100"/>
          </a:p>
        </p:txBody>
      </p:sp>
    </p:spTree>
    <p:extLst>
      <p:ext uri="{BB962C8B-B14F-4D97-AF65-F5344CB8AC3E}">
        <p14:creationId xmlns:p14="http://schemas.microsoft.com/office/powerpoint/2010/main" val="977616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7069" y="1"/>
            <a:ext cx="11713779" cy="1783642"/>
          </a:xfrm>
        </p:spPr>
        <p:txBody>
          <a:bodyPr>
            <a:normAutofit/>
          </a:bodyPr>
          <a:lstStyle/>
          <a:p>
            <a:pPr algn="r"/>
            <a: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t>Dangers of </a:t>
            </a:r>
            <a:r>
              <a:rPr lang="en-US" sz="4800" b="1">
                <a:solidFill>
                  <a:srgbClr val="C00000"/>
                </a:solidFill>
                <a:effectLst>
                  <a:outerShdw blurRad="38100" dist="38100" dir="2700000" algn="tl">
                    <a:srgbClr val="000000">
                      <a:alpha val="43137"/>
                    </a:srgbClr>
                  </a:outerShdw>
                </a:effectLst>
                <a:latin typeface="Verdana" charset="0"/>
                <a:ea typeface="Verdana" charset="0"/>
                <a:cs typeface="Verdana" charset="0"/>
              </a:rPr>
              <a:t>Secondhand Smoke</a:t>
            </a:r>
            <a:b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8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二手煙</a:t>
            </a:r>
            <a:r>
              <a:rPr lang="zh-TW" alt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的危險</a:t>
            </a:r>
            <a:endParaRPr 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8" name="Picture 7">
            <a:extLst>
              <a:ext uri="{FF2B5EF4-FFF2-40B4-BE49-F238E27FC236}">
                <a16:creationId xmlns:a16="http://schemas.microsoft.com/office/drawing/2014/main" id="{369E9328-58A0-47AC-A9D7-0A4937BCAFE2}"/>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6" name="TextBox 5">
            <a:extLst>
              <a:ext uri="{FF2B5EF4-FFF2-40B4-BE49-F238E27FC236}">
                <a16:creationId xmlns:a16="http://schemas.microsoft.com/office/drawing/2014/main" id="{5DB7FF29-C2BE-45E3-AFB6-81CDBFF690E4}"/>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3"/>
              </a:rPr>
              <a:t>Centers for Disease Control and Prevention</a:t>
            </a:r>
            <a:endParaRPr lang="en-US" sz="1100"/>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66663" y="1974850"/>
            <a:ext cx="6285721" cy="4178300"/>
          </a:xfrm>
        </p:spPr>
      </p:pic>
    </p:spTree>
    <p:extLst>
      <p:ext uri="{BB962C8B-B14F-4D97-AF65-F5344CB8AC3E}">
        <p14:creationId xmlns:p14="http://schemas.microsoft.com/office/powerpoint/2010/main" val="965280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7069" y="1"/>
            <a:ext cx="11713779" cy="1783642"/>
          </a:xfrm>
        </p:spPr>
        <p:txBody>
          <a:bodyPr>
            <a:normAutofit/>
          </a:bodyPr>
          <a:lstStyle/>
          <a:p>
            <a:pPr algn="r"/>
            <a: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t>Dangers of </a:t>
            </a:r>
            <a:r>
              <a:rPr lang="en-US" sz="4800" b="1">
                <a:solidFill>
                  <a:srgbClr val="C00000"/>
                </a:solidFill>
                <a:effectLst>
                  <a:outerShdw blurRad="38100" dist="38100" dir="2700000" algn="tl">
                    <a:srgbClr val="000000">
                      <a:alpha val="43137"/>
                    </a:srgbClr>
                  </a:outerShdw>
                </a:effectLst>
                <a:latin typeface="Verdana" charset="0"/>
                <a:ea typeface="Verdana" charset="0"/>
                <a:cs typeface="Verdana" charset="0"/>
              </a:rPr>
              <a:t>Secondhand Smoke</a:t>
            </a:r>
            <a:b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8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二手煙</a:t>
            </a:r>
            <a:r>
              <a:rPr lang="zh-TW" alt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的危險</a:t>
            </a:r>
            <a:endParaRPr 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a:spLocks noGrp="1"/>
          </p:cNvSpPr>
          <p:nvPr>
            <p:ph idx="1"/>
          </p:nvPr>
        </p:nvSpPr>
        <p:spPr>
          <a:xfrm>
            <a:off x="1" y="1993692"/>
            <a:ext cx="8259580" cy="4853018"/>
          </a:xfrm>
          <a:prstGeom prst="rect">
            <a:avLst/>
          </a:prstGeom>
        </p:spPr>
        <p:txBody>
          <a:bodyPr>
            <a:noAutofit/>
          </a:bodyPr>
          <a:lstStyle/>
          <a:p>
            <a:pPr lvl="1">
              <a:lnSpc>
                <a:spcPct val="100000"/>
              </a:lnSpc>
              <a:buFont typeface="Arial" panose="020B0604020202020204" pitchFamily="34" charset="0"/>
              <a:buChar char="•"/>
            </a:pPr>
            <a:r>
              <a:rPr lang="en-US" altLang="zh-CN" sz="2200">
                <a:effectLst>
                  <a:outerShdw blurRad="38100" dist="38100" dir="2700000" algn="tl">
                    <a:srgbClr val="000000">
                      <a:alpha val="43137"/>
                    </a:srgbClr>
                  </a:outerShdw>
                </a:effectLst>
                <a:latin typeface="Verdana" charset="0"/>
                <a:ea typeface="Verdana" charset="0"/>
                <a:cs typeface="Verdana" charset="0"/>
              </a:rPr>
              <a:t>A non-smoker can still get serious health problems from being around smoke. </a:t>
            </a:r>
          </a:p>
          <a:p>
            <a:pPr lvl="1">
              <a:lnSpc>
                <a:spcPct val="100000"/>
              </a:lnSpc>
              <a:buFont typeface="Arial" panose="020B0604020202020204" pitchFamily="34" charset="0"/>
              <a:buChar char="•"/>
            </a:pPr>
            <a:r>
              <a:rPr lang="en-US" sz="2200">
                <a:latin typeface="Verdana" charset="0"/>
                <a:ea typeface="Verdana" charset="0"/>
                <a:cs typeface="Verdana" charset="0"/>
              </a:rPr>
              <a:t>Secondhand smoke causes approximately 34,000 early deaths from Coronary Heart Disease, 8,000 from stroke, and 73,000 from lung cancer each year. </a:t>
            </a:r>
            <a:endParaRPr lang="en-US" altLang="zh-CN" sz="2200">
              <a:effectLst>
                <a:outerShdw blurRad="38100" dist="38100" dir="2700000" algn="tl">
                  <a:srgbClr val="000000">
                    <a:alpha val="43137"/>
                  </a:srgbClr>
                </a:outerShdw>
              </a:effectLst>
              <a:latin typeface="Verdana" charset="0"/>
              <a:ea typeface="Verdana" charset="0"/>
              <a:cs typeface="Verdana" charset="0"/>
            </a:endParaRPr>
          </a:p>
          <a:p>
            <a:pPr lvl="1">
              <a:lnSpc>
                <a:spcPct val="100000"/>
              </a:lnSpc>
              <a:buFont typeface="Arial" panose="020B0604020202020204" pitchFamily="34" charset="0"/>
              <a:buChar char="•"/>
            </a:pP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儘管一個人從未吸過煙，但是如果長期遭受二手煙，這種煙霧仍然會對其身體健康帶來嚴重危險。</a:t>
            </a:r>
            <a:endParaRPr lang="en-US" altLang="zh-TW"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a:p>
            <a:pPr lvl="1">
              <a:buFont typeface="Arial" panose="020B0604020202020204" pitchFamily="34" charset="0"/>
              <a:buChar char="•"/>
            </a:pPr>
            <a:r>
              <a:rPr lang="zh-TW" altLang="en-US" sz="2200"/>
              <a:t>二手煙每年導致大約</a:t>
            </a:r>
            <a:r>
              <a:rPr lang="en-US" sz="2200"/>
              <a:t>34,000</a:t>
            </a:r>
            <a:r>
              <a:rPr lang="zh-TW" altLang="en-US" sz="2200"/>
              <a:t>人死於冠心病，</a:t>
            </a:r>
            <a:r>
              <a:rPr lang="en-US" sz="2200"/>
              <a:t>8000</a:t>
            </a:r>
            <a:r>
              <a:rPr lang="zh-TW" altLang="en-US" sz="2200"/>
              <a:t>人死於中風，</a:t>
            </a:r>
            <a:r>
              <a:rPr lang="en-US" sz="2200"/>
              <a:t>73,000</a:t>
            </a:r>
            <a:r>
              <a:rPr lang="zh-TW" altLang="en-US" sz="2200"/>
              <a:t>人死於肺癌</a:t>
            </a: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altLang="zh-TW" sz="2200">
              <a:effectLst>
                <a:outerShdw blurRad="38100" dist="38100" dir="2700000" algn="tl">
                  <a:srgbClr val="000000">
                    <a:alpha val="43137"/>
                  </a:srgbClr>
                </a:outerShdw>
              </a:effectLst>
              <a:highlight>
                <a:srgbClr val="0000FF"/>
              </a:highlight>
              <a:latin typeface="PMingLiU" panose="02020500000000000000" pitchFamily="18" charset="-120"/>
              <a:ea typeface="PMingLiU" panose="02020500000000000000" pitchFamily="18" charset="-120"/>
              <a:cs typeface="Verdana" charset="0"/>
            </a:endParaRPr>
          </a:p>
        </p:txBody>
      </p:sp>
      <p:pic>
        <p:nvPicPr>
          <p:cNvPr id="8" name="Picture 7">
            <a:extLst>
              <a:ext uri="{FF2B5EF4-FFF2-40B4-BE49-F238E27FC236}">
                <a16:creationId xmlns:a16="http://schemas.microsoft.com/office/drawing/2014/main" id="{369E9328-58A0-47AC-A9D7-0A4937BCAFE2}"/>
              </a:ext>
            </a:extLst>
          </p:cNvPr>
          <p:cNvPicPr>
            <a:picLocks noChangeAspect="1"/>
          </p:cNvPicPr>
          <p:nvPr/>
        </p:nvPicPr>
        <p:blipFill>
          <a:blip r:embed="rId3"/>
          <a:stretch>
            <a:fillRect/>
          </a:stretch>
        </p:blipFill>
        <p:spPr>
          <a:xfrm>
            <a:off x="10842706" y="6038198"/>
            <a:ext cx="848077" cy="625249"/>
          </a:xfrm>
          <a:prstGeom prst="rect">
            <a:avLst/>
          </a:prstGeom>
        </p:spPr>
      </p:pic>
      <p:pic>
        <p:nvPicPr>
          <p:cNvPr id="7" name="Picture 2">
            <a:extLst>
              <a:ext uri="{FF2B5EF4-FFF2-40B4-BE49-F238E27FC236}">
                <a16:creationId xmlns:a16="http://schemas.microsoft.com/office/drawing/2014/main" id="{167B17F7-05B9-4F0A-B369-B57FC130D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032" y="3152385"/>
            <a:ext cx="3099816" cy="216987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6705AC-14D2-4216-9AFC-3252DD8C9BEB}"/>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Centers for Disease Control and Prevention</a:t>
            </a:r>
            <a:endParaRPr lang="en-US" sz="1100"/>
          </a:p>
        </p:txBody>
      </p:sp>
    </p:spTree>
    <p:extLst>
      <p:ext uri="{BB962C8B-B14F-4D97-AF65-F5344CB8AC3E}">
        <p14:creationId xmlns:p14="http://schemas.microsoft.com/office/powerpoint/2010/main" val="1988926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3402-BBD5-46C0-9240-45BF3E675BB8}"/>
              </a:ext>
            </a:extLst>
          </p:cNvPr>
          <p:cNvSpPr>
            <a:spLocks noGrp="1"/>
          </p:cNvSpPr>
          <p:nvPr>
            <p:ph type="title"/>
          </p:nvPr>
        </p:nvSpPr>
        <p:spPr/>
        <p:txBody>
          <a:bodyPr/>
          <a:lstStyle/>
          <a:p>
            <a:pPr algn="ctr"/>
            <a:r>
              <a:rPr lang="en-US" sz="3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North American Chinatown Smoke Free Day</a:t>
            </a:r>
            <a:br>
              <a:rPr lang="en-US" sz="3600" b="0">
                <a:effectLst>
                  <a:outerShdw blurRad="38100" dist="38100" dir="2700000" algn="tl">
                    <a:srgbClr val="000000">
                      <a:alpha val="43137"/>
                    </a:srgbClr>
                  </a:outerShdw>
                </a:effectLst>
              </a:rPr>
            </a:br>
            <a:r>
              <a:rPr lang="zh-TW" altLang="en-US" sz="3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北美華埠戒煙日</a:t>
            </a:r>
            <a:endParaRPr lang="en-US" sz="3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1998" y="5723694"/>
            <a:ext cx="740333" cy="740333"/>
          </a:xfrm>
          <a:prstGeom prst="rect">
            <a:avLst/>
          </a:prstGeom>
        </p:spPr>
      </p:pic>
      <p:pic>
        <p:nvPicPr>
          <p:cNvPr id="9" name="Picture 8">
            <a:extLst>
              <a:ext uri="{FF2B5EF4-FFF2-40B4-BE49-F238E27FC236}">
                <a16:creationId xmlns:a16="http://schemas.microsoft.com/office/drawing/2014/main" id="{E89FCAE3-E0F8-4EE5-B05E-EAB1407917DD}"/>
              </a:ext>
            </a:extLst>
          </p:cNvPr>
          <p:cNvPicPr>
            <a:picLocks noChangeAspect="1"/>
          </p:cNvPicPr>
          <p:nvPr/>
        </p:nvPicPr>
        <p:blipFill>
          <a:blip r:embed="rId3"/>
          <a:stretch>
            <a:fillRect/>
          </a:stretch>
        </p:blipFill>
        <p:spPr>
          <a:xfrm>
            <a:off x="6569822" y="2892469"/>
            <a:ext cx="2826058" cy="2083525"/>
          </a:xfrm>
          <a:prstGeom prst="rect">
            <a:avLst/>
          </a:prstGeom>
        </p:spPr>
      </p:pic>
      <p:pic>
        <p:nvPicPr>
          <p:cNvPr id="13" name="Picture 12">
            <a:extLst>
              <a:ext uri="{FF2B5EF4-FFF2-40B4-BE49-F238E27FC236}">
                <a16:creationId xmlns:a16="http://schemas.microsoft.com/office/drawing/2014/main" id="{D2AA840C-2C1C-405B-A08A-B403AFF04064}"/>
              </a:ext>
            </a:extLst>
          </p:cNvPr>
          <p:cNvPicPr>
            <a:picLocks noChangeAspect="1"/>
          </p:cNvPicPr>
          <p:nvPr/>
        </p:nvPicPr>
        <p:blipFill>
          <a:blip r:embed="rId4"/>
          <a:stretch>
            <a:fillRect/>
          </a:stretch>
        </p:blipFill>
        <p:spPr>
          <a:xfrm>
            <a:off x="3140224" y="2665081"/>
            <a:ext cx="2475320" cy="2641054"/>
          </a:xfrm>
          <a:prstGeom prst="rect">
            <a:avLst/>
          </a:prstGeom>
        </p:spPr>
      </p:pic>
      <p:pic>
        <p:nvPicPr>
          <p:cNvPr id="15" name="Picture 14">
            <a:extLst>
              <a:ext uri="{FF2B5EF4-FFF2-40B4-BE49-F238E27FC236}">
                <a16:creationId xmlns:a16="http://schemas.microsoft.com/office/drawing/2014/main" id="{E5179D5B-CD91-4109-A1AA-7B7F10989625}"/>
              </a:ext>
            </a:extLst>
          </p:cNvPr>
          <p:cNvPicPr>
            <a:picLocks noChangeAspect="1"/>
          </p:cNvPicPr>
          <p:nvPr/>
        </p:nvPicPr>
        <p:blipFill>
          <a:blip r:embed="rId5"/>
          <a:stretch>
            <a:fillRect/>
          </a:stretch>
        </p:blipFill>
        <p:spPr>
          <a:xfrm>
            <a:off x="10716286" y="5841619"/>
            <a:ext cx="548005" cy="622408"/>
          </a:xfrm>
          <a:prstGeom prst="rect">
            <a:avLst/>
          </a:prstGeom>
        </p:spPr>
      </p:pic>
      <p:pic>
        <p:nvPicPr>
          <p:cNvPr id="17" name="Picture 16">
            <a:extLst>
              <a:ext uri="{FF2B5EF4-FFF2-40B4-BE49-F238E27FC236}">
                <a16:creationId xmlns:a16="http://schemas.microsoft.com/office/drawing/2014/main" id="{6CF88D8F-1743-4D13-8680-C89CE0A638BC}"/>
              </a:ext>
            </a:extLst>
          </p:cNvPr>
          <p:cNvPicPr>
            <a:picLocks noChangeAspect="1"/>
          </p:cNvPicPr>
          <p:nvPr/>
        </p:nvPicPr>
        <p:blipFill>
          <a:blip r:embed="rId6"/>
          <a:stretch>
            <a:fillRect/>
          </a:stretch>
        </p:blipFill>
        <p:spPr>
          <a:xfrm>
            <a:off x="8421936" y="6021522"/>
            <a:ext cx="2113729" cy="442505"/>
          </a:xfrm>
          <a:prstGeom prst="rect">
            <a:avLst/>
          </a:prstGeom>
        </p:spPr>
      </p:pic>
    </p:spTree>
    <p:extLst>
      <p:ext uri="{BB962C8B-B14F-4D97-AF65-F5344CB8AC3E}">
        <p14:creationId xmlns:p14="http://schemas.microsoft.com/office/powerpoint/2010/main" val="1254217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7069" y="1"/>
            <a:ext cx="11713779" cy="1783642"/>
          </a:xfrm>
        </p:spPr>
        <p:txBody>
          <a:bodyPr>
            <a:normAutofit/>
          </a:bodyPr>
          <a:lstStyle/>
          <a:p>
            <a:pPr algn="r"/>
            <a: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t>Dangers of </a:t>
            </a:r>
            <a:r>
              <a:rPr lang="en-US" sz="4800" b="1">
                <a:solidFill>
                  <a:srgbClr val="C00000"/>
                </a:solidFill>
                <a:effectLst>
                  <a:outerShdw blurRad="38100" dist="38100" dir="2700000" algn="tl">
                    <a:srgbClr val="000000">
                      <a:alpha val="43137"/>
                    </a:srgbClr>
                  </a:outerShdw>
                </a:effectLst>
                <a:latin typeface="Verdana" charset="0"/>
                <a:ea typeface="Verdana" charset="0"/>
                <a:cs typeface="Verdana" charset="0"/>
              </a:rPr>
              <a:t>Secondhand Smoke</a:t>
            </a:r>
            <a:b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48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二手煙</a:t>
            </a:r>
            <a:r>
              <a:rPr lang="zh-TW" alt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的危險</a:t>
            </a:r>
            <a:endParaRPr 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a:spLocks noGrp="1"/>
          </p:cNvSpPr>
          <p:nvPr>
            <p:ph idx="1"/>
          </p:nvPr>
        </p:nvSpPr>
        <p:spPr>
          <a:xfrm>
            <a:off x="0" y="2887919"/>
            <a:ext cx="8259580" cy="4654116"/>
          </a:xfrm>
          <a:prstGeom prst="rect">
            <a:avLst/>
          </a:prstGeom>
        </p:spPr>
        <p:txBody>
          <a:bodyPr anchor="t">
            <a:noAutofit/>
          </a:bodyPr>
          <a:lstStyle/>
          <a:p>
            <a:pPr lvl="1">
              <a:lnSpc>
                <a:spcPct val="100000"/>
              </a:lnSpc>
              <a:buFont typeface="Arial" panose="020B0604020202020204" pitchFamily="34" charset="0"/>
              <a:buChar char="•"/>
            </a:pPr>
            <a:r>
              <a:rPr lang="en-US" altLang="zh-CN" sz="2200">
                <a:effectLst>
                  <a:outerShdw blurRad="38100" dist="38100" dir="2700000" algn="tl">
                    <a:srgbClr val="000000">
                      <a:alpha val="43137"/>
                    </a:srgbClr>
                  </a:outerShdw>
                </a:effectLst>
                <a:latin typeface="Verdana" charset="0"/>
                <a:ea typeface="Verdana" charset="0"/>
                <a:cs typeface="Verdana" charset="0"/>
              </a:rPr>
              <a:t>Even briefly breathing secondhand smoke can damage the lining of blood vessels and cause your blood to become stickier. These changes can cause a deadly heart attack or stroke.</a:t>
            </a:r>
          </a:p>
          <a:p>
            <a:pPr marL="742950" indent="-285750">
              <a:buSzPct val="100000"/>
              <a:buFont typeface="Arial" panose="020B0604020202020204" pitchFamily="34" charset="0"/>
              <a:buChar char="•"/>
            </a:pPr>
            <a:r>
              <a:rPr lang="zh-TW" altLang="en-US" sz="2200"/>
              <a:t>即使是短暫地吸入二手煙，也會損壞血管內壁，並導致你的血液變得更黏稠，這些變化可能引發致命的心臟病發作或中風。</a:t>
            </a:r>
            <a:endParaRPr lang="en-US" sz="2200"/>
          </a:p>
          <a:p>
            <a:pPr>
              <a:lnSpc>
                <a:spcPct val="100000"/>
              </a:lnSpc>
              <a:buSzPct val="110000"/>
              <a:buFont typeface="Arial" panose="020B0604020202020204" pitchFamily="34" charset="0"/>
              <a:buChar char="•"/>
            </a:pPr>
            <a:endParaRPr lang="en-US" altLang="zh-CN" sz="2200">
              <a:effectLst>
                <a:outerShdw blurRad="38100" dist="38100" dir="2700000" algn="tl">
                  <a:srgbClr val="000000">
                    <a:alpha val="43137"/>
                  </a:srgbClr>
                </a:outerShdw>
              </a:effectLst>
              <a:latin typeface="Verdana" charset="0"/>
              <a:ea typeface="Verdana" charset="0"/>
              <a:cs typeface="Verdana" charset="0"/>
            </a:endParaRPr>
          </a:p>
        </p:txBody>
      </p:sp>
      <p:pic>
        <p:nvPicPr>
          <p:cNvPr id="8" name="Picture 7">
            <a:extLst>
              <a:ext uri="{FF2B5EF4-FFF2-40B4-BE49-F238E27FC236}">
                <a16:creationId xmlns:a16="http://schemas.microsoft.com/office/drawing/2014/main" id="{369E9328-58A0-47AC-A9D7-0A4937BCAFE2}"/>
              </a:ext>
            </a:extLst>
          </p:cNvPr>
          <p:cNvPicPr>
            <a:picLocks noChangeAspect="1"/>
          </p:cNvPicPr>
          <p:nvPr/>
        </p:nvPicPr>
        <p:blipFill>
          <a:blip r:embed="rId2"/>
          <a:stretch>
            <a:fillRect/>
          </a:stretch>
        </p:blipFill>
        <p:spPr>
          <a:xfrm>
            <a:off x="10842706" y="6038198"/>
            <a:ext cx="848077" cy="625249"/>
          </a:xfrm>
          <a:prstGeom prst="rect">
            <a:avLst/>
          </a:prstGeom>
        </p:spPr>
      </p:pic>
      <p:pic>
        <p:nvPicPr>
          <p:cNvPr id="7" name="Picture 6" descr="Image result for secondhand smoke">
            <a:extLst>
              <a:ext uri="{FF2B5EF4-FFF2-40B4-BE49-F238E27FC236}">
                <a16:creationId xmlns:a16="http://schemas.microsoft.com/office/drawing/2014/main" id="{F03B3FBF-8EB6-4628-971B-029CB8F39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523" y="2756157"/>
            <a:ext cx="3705853" cy="2565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C23F21-C026-482C-A3AF-8400718205FF}"/>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2450852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
            <a:ext cx="12192000" cy="1435982"/>
          </a:xfrm>
        </p:spPr>
        <p:txBody>
          <a:bodyPr>
            <a:noAutofit/>
          </a:bodyPr>
          <a:lstStyle/>
          <a:p>
            <a:pPr algn="ctr">
              <a:lnSpc>
                <a:spcPct val="100000"/>
              </a:lnSpc>
            </a:pPr>
            <a:r>
              <a:rPr lang="en-US" sz="3600" b="1">
                <a:solidFill>
                  <a:srgbClr val="C00000"/>
                </a:solidFill>
                <a:effectLst>
                  <a:outerShdw blurRad="38100" dist="38100" dir="2700000" algn="tl">
                    <a:srgbClr val="000000">
                      <a:alpha val="43137"/>
                    </a:srgbClr>
                  </a:outerShdw>
                </a:effectLst>
                <a:latin typeface="Verdana" charset="0"/>
                <a:ea typeface="Verdana" charset="0"/>
                <a:cs typeface="Verdana" charset="0"/>
              </a:rPr>
              <a:t>Secondhand smoke </a:t>
            </a:r>
            <a:r>
              <a:rPr lang="en-US" sz="3600" b="1">
                <a:solidFill>
                  <a:schemeClr val="tx1"/>
                </a:solidFill>
                <a:effectLst>
                  <a:outerShdw blurRad="38100" dist="38100" dir="2700000" algn="tl">
                    <a:srgbClr val="000000">
                      <a:alpha val="43137"/>
                    </a:srgbClr>
                  </a:outerShdw>
                </a:effectLst>
                <a:latin typeface="Verdana" charset="0"/>
                <a:ea typeface="Verdana" charset="0"/>
                <a:cs typeface="Verdana" charset="0"/>
              </a:rPr>
              <a:t>especially </a:t>
            </a:r>
            <a:r>
              <a:rPr lang="en-US" sz="3600" b="1">
                <a:solidFill>
                  <a:srgbClr val="C00000"/>
                </a:solidFill>
                <a:effectLst>
                  <a:outerShdw blurRad="38100" dist="38100" dir="2700000" algn="tl">
                    <a:srgbClr val="000000">
                      <a:alpha val="43137"/>
                    </a:srgbClr>
                  </a:outerShdw>
                </a:effectLst>
                <a:latin typeface="Verdana" charset="0"/>
                <a:ea typeface="Verdana" charset="0"/>
                <a:cs typeface="Verdana" charset="0"/>
              </a:rPr>
              <a:t>harms children</a:t>
            </a:r>
            <a:br>
              <a:rPr lang="en-US" sz="3600" b="1">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36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二手煙</a:t>
            </a:r>
            <a:r>
              <a:rPr lang="zh-TW" altLang="en-US" sz="36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尤其</a:t>
            </a:r>
            <a:r>
              <a:rPr lang="zh-CN" altLang="en-US" sz="36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危害兒童</a:t>
            </a:r>
            <a:endParaRPr lang="en-US" sz="36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a:spLocks noGrp="1"/>
          </p:cNvSpPr>
          <p:nvPr>
            <p:ph idx="1"/>
          </p:nvPr>
        </p:nvSpPr>
        <p:spPr>
          <a:xfrm>
            <a:off x="-1" y="4210757"/>
            <a:ext cx="5904089" cy="1260653"/>
          </a:xfrm>
          <a:prstGeom prst="rect">
            <a:avLst/>
          </a:prstGeom>
        </p:spPr>
        <p:txBody>
          <a:bodyPr>
            <a:noAutofit/>
          </a:bodyPr>
          <a:lstStyle/>
          <a:p>
            <a:pPr marL="0" indent="0" algn="ctr">
              <a:lnSpc>
                <a:spcPct val="100000"/>
              </a:lnSpc>
              <a:buNone/>
            </a:pPr>
            <a:r>
              <a:rPr lang="en-US" altLang="zh-CN" sz="2000" b="1">
                <a:latin typeface="Verdana" charset="0"/>
                <a:ea typeface="Verdana" charset="0"/>
                <a:cs typeface="Verdana" charset="0"/>
              </a:rPr>
              <a:t>Children’s bodies are still growing, so the smoke can hurt their heart and lungs as they develop. </a:t>
            </a:r>
          </a:p>
          <a:p>
            <a:pPr marL="0" indent="0" algn="ctr">
              <a:lnSpc>
                <a:spcPct val="100000"/>
              </a:lnSpc>
              <a:buNone/>
            </a:pPr>
            <a:endParaRPr lang="en-US" altLang="zh-CN" sz="2000" b="1">
              <a:latin typeface="Verdana" charset="0"/>
              <a:ea typeface="Verdana" charset="0"/>
              <a:cs typeface="Verdana" charset="0"/>
            </a:endParaRPr>
          </a:p>
        </p:txBody>
      </p:sp>
      <p:sp>
        <p:nvSpPr>
          <p:cNvPr id="6" name="Title 1"/>
          <p:cNvSpPr txBox="1">
            <a:spLocks/>
          </p:cNvSpPr>
          <p:nvPr/>
        </p:nvSpPr>
        <p:spPr>
          <a:xfrm>
            <a:off x="0" y="5093578"/>
            <a:ext cx="12192000" cy="1235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a:lstStyle>
          <a:p>
            <a:pPr algn="ctr">
              <a:lnSpc>
                <a:spcPct val="100000"/>
              </a:lnSpc>
            </a:pPr>
            <a:r>
              <a:rPr lang="en-US" sz="2400" b="1">
                <a:solidFill>
                  <a:srgbClr val="C00000"/>
                </a:solidFill>
                <a:effectLst>
                  <a:outerShdw blurRad="38100" dist="38100" dir="2700000" algn="tl">
                    <a:srgbClr val="000000">
                      <a:alpha val="43137"/>
                    </a:srgbClr>
                  </a:outerShdw>
                </a:effectLst>
                <a:latin typeface="Verdana" charset="0"/>
                <a:ea typeface="Verdana" charset="0"/>
                <a:cs typeface="Verdana" charset="0"/>
              </a:rPr>
              <a:t>Protect your children from secondhand smoke!</a:t>
            </a:r>
            <a:br>
              <a:rPr lang="en-US" sz="2400" b="1">
                <a:solidFill>
                  <a:srgbClr val="C00000"/>
                </a:solidFill>
                <a:effectLst>
                  <a:outerShdw blurRad="38100" dist="38100" dir="2700000" algn="tl">
                    <a:srgbClr val="000000">
                      <a:alpha val="43137"/>
                    </a:srgbClr>
                  </a:outerShdw>
                </a:effectLst>
                <a:latin typeface="Verdana" charset="0"/>
                <a:ea typeface="Verdana" charset="0"/>
                <a:cs typeface="Verdana" charset="0"/>
              </a:rPr>
            </a:br>
            <a:r>
              <a:rPr lang="zh-TW" altLang="en-US" sz="24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保護你的孩子免受二手煙</a:t>
            </a:r>
            <a:r>
              <a:rPr lang="en-US" altLang="zh-TW" sz="24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sz="24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7" name="Rectangle 6"/>
          <p:cNvSpPr/>
          <p:nvPr/>
        </p:nvSpPr>
        <p:spPr>
          <a:xfrm>
            <a:off x="6499057" y="4172657"/>
            <a:ext cx="5526505" cy="954107"/>
          </a:xfrm>
          <a:prstGeom prst="rect">
            <a:avLst/>
          </a:prstGeom>
        </p:spPr>
        <p:txBody>
          <a:bodyPr wrap="square">
            <a:spAutoFit/>
          </a:bodyPr>
          <a:lstStyle/>
          <a:p>
            <a:pPr marL="0" lvl="1" algn="ctr"/>
            <a:r>
              <a:rPr lang="zh-TW" altLang="en-US" sz="2800" b="1">
                <a:latin typeface="PMingLiU" panose="02020500000000000000" pitchFamily="18" charset="-120"/>
                <a:ea typeface="PMingLiU" panose="02020500000000000000" pitchFamily="18" charset="-120"/>
                <a:cs typeface="Verdana" charset="0"/>
              </a:rPr>
              <a:t>在發育時期的兒童</a:t>
            </a:r>
            <a:r>
              <a:rPr lang="en-US" altLang="zh-TW" sz="2800" b="1">
                <a:latin typeface="PMingLiU" panose="02020500000000000000" pitchFamily="18" charset="-120"/>
                <a:ea typeface="PMingLiU" panose="02020500000000000000" pitchFamily="18" charset="-120"/>
                <a:cs typeface="Verdana" charset="0"/>
              </a:rPr>
              <a:t>,</a:t>
            </a:r>
            <a:r>
              <a:rPr lang="zh-CN" altLang="en-US" sz="2800" b="1">
                <a:latin typeface="PMingLiU" panose="02020500000000000000" pitchFamily="18" charset="-120"/>
                <a:ea typeface="PMingLiU" panose="02020500000000000000" pitchFamily="18" charset="-120"/>
                <a:cs typeface="Verdana" charset="0"/>
              </a:rPr>
              <a:t> </a:t>
            </a:r>
            <a:r>
              <a:rPr lang="zh-TW" altLang="en-US" sz="2800" b="1">
                <a:latin typeface="PMingLiU" panose="02020500000000000000" pitchFamily="18" charset="-120"/>
                <a:ea typeface="PMingLiU" panose="02020500000000000000" pitchFamily="18" charset="-120"/>
                <a:cs typeface="Verdana" charset="0"/>
              </a:rPr>
              <a:t>煙霧會傷害</a:t>
            </a:r>
            <a:endParaRPr lang="en-US" altLang="zh-TW" sz="2800" b="1">
              <a:latin typeface="PMingLiU" panose="02020500000000000000" pitchFamily="18" charset="-120"/>
              <a:ea typeface="PMingLiU" panose="02020500000000000000" pitchFamily="18" charset="-120"/>
              <a:cs typeface="Verdana" charset="0"/>
            </a:endParaRPr>
          </a:p>
          <a:p>
            <a:pPr marL="0" lvl="1" algn="ctr"/>
            <a:r>
              <a:rPr lang="zh-TW" altLang="en-US" sz="2800" b="1">
                <a:latin typeface="PMingLiU" panose="02020500000000000000" pitchFamily="18" charset="-120"/>
                <a:ea typeface="PMingLiU" panose="02020500000000000000" pitchFamily="18" charset="-120"/>
                <a:cs typeface="Verdana" charset="0"/>
              </a:rPr>
              <a:t>他們的內臟</a:t>
            </a:r>
            <a:r>
              <a:rPr lang="zh-TW" altLang="en-US"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altLang="zh-TW"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10" name="Picture 9">
            <a:extLst>
              <a:ext uri="{FF2B5EF4-FFF2-40B4-BE49-F238E27FC236}">
                <a16:creationId xmlns:a16="http://schemas.microsoft.com/office/drawing/2014/main" id="{CF19889F-F151-41BB-A860-E47FF54A90DA}"/>
              </a:ext>
            </a:extLst>
          </p:cNvPr>
          <p:cNvPicPr>
            <a:picLocks noChangeAspect="1"/>
          </p:cNvPicPr>
          <p:nvPr/>
        </p:nvPicPr>
        <p:blipFill>
          <a:blip r:embed="rId3"/>
          <a:stretch>
            <a:fillRect/>
          </a:stretch>
        </p:blipFill>
        <p:spPr>
          <a:xfrm>
            <a:off x="10842706" y="6038198"/>
            <a:ext cx="848077" cy="625249"/>
          </a:xfrm>
          <a:prstGeom prst="rect">
            <a:avLst/>
          </a:prstGeom>
        </p:spPr>
      </p:pic>
      <p:pic>
        <p:nvPicPr>
          <p:cNvPr id="2" name="Picture 1">
            <a:extLst>
              <a:ext uri="{FF2B5EF4-FFF2-40B4-BE49-F238E27FC236}">
                <a16:creationId xmlns:a16="http://schemas.microsoft.com/office/drawing/2014/main" id="{EC734378-E38D-47E0-93BF-50D637BFD455}"/>
              </a:ext>
            </a:extLst>
          </p:cNvPr>
          <p:cNvPicPr>
            <a:picLocks noChangeAspect="1"/>
          </p:cNvPicPr>
          <p:nvPr/>
        </p:nvPicPr>
        <p:blipFill>
          <a:blip r:embed="rId4"/>
          <a:stretch>
            <a:fillRect/>
          </a:stretch>
        </p:blipFill>
        <p:spPr>
          <a:xfrm>
            <a:off x="3439116" y="1678335"/>
            <a:ext cx="4241345" cy="2228363"/>
          </a:xfrm>
          <a:prstGeom prst="rect">
            <a:avLst/>
          </a:prstGeom>
        </p:spPr>
      </p:pic>
      <p:pic>
        <p:nvPicPr>
          <p:cNvPr id="9" name="Picture 8" descr="A picture containing car, person, outdoor, transport&#10;&#10;Description automatically generated">
            <a:extLst>
              <a:ext uri="{FF2B5EF4-FFF2-40B4-BE49-F238E27FC236}">
                <a16:creationId xmlns:a16="http://schemas.microsoft.com/office/drawing/2014/main" id="{8DF789CF-E328-42AA-9A13-695622C738ED}"/>
              </a:ext>
            </a:extLst>
          </p:cNvPr>
          <p:cNvPicPr>
            <a:picLocks noChangeAspect="1"/>
          </p:cNvPicPr>
          <p:nvPr/>
        </p:nvPicPr>
        <p:blipFill>
          <a:blip r:embed="rId5"/>
          <a:stretch>
            <a:fillRect/>
          </a:stretch>
        </p:blipFill>
        <p:spPr>
          <a:xfrm>
            <a:off x="7896384" y="1678334"/>
            <a:ext cx="3978635" cy="2210353"/>
          </a:xfrm>
          <a:prstGeom prst="rect">
            <a:avLst/>
          </a:prstGeom>
        </p:spPr>
      </p:pic>
      <p:pic>
        <p:nvPicPr>
          <p:cNvPr id="12" name="Picture 11" descr="A baby in a car seat&#10;&#10;Description automatically generated with low confidence">
            <a:extLst>
              <a:ext uri="{FF2B5EF4-FFF2-40B4-BE49-F238E27FC236}">
                <a16:creationId xmlns:a16="http://schemas.microsoft.com/office/drawing/2014/main" id="{90558D1D-4A55-4CE6-91E8-060D633A4384}"/>
              </a:ext>
            </a:extLst>
          </p:cNvPr>
          <p:cNvPicPr>
            <a:picLocks noChangeAspect="1"/>
          </p:cNvPicPr>
          <p:nvPr/>
        </p:nvPicPr>
        <p:blipFill>
          <a:blip r:embed="rId6"/>
          <a:stretch>
            <a:fillRect/>
          </a:stretch>
        </p:blipFill>
        <p:spPr>
          <a:xfrm>
            <a:off x="251352" y="1699234"/>
            <a:ext cx="2972926" cy="2210354"/>
          </a:xfrm>
          <a:prstGeom prst="rect">
            <a:avLst/>
          </a:prstGeom>
        </p:spPr>
      </p:pic>
      <p:sp>
        <p:nvSpPr>
          <p:cNvPr id="11" name="TextBox 10">
            <a:extLst>
              <a:ext uri="{FF2B5EF4-FFF2-40B4-BE49-F238E27FC236}">
                <a16:creationId xmlns:a16="http://schemas.microsoft.com/office/drawing/2014/main" id="{4DC58727-F803-40CF-8753-97EA279F9587}"/>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7"/>
              </a:rPr>
              <a:t>Centers for Disease Control and Prevention</a:t>
            </a:r>
            <a:endParaRPr lang="en-US" sz="1100"/>
          </a:p>
        </p:txBody>
      </p:sp>
    </p:spTree>
    <p:extLst>
      <p:ext uri="{BB962C8B-B14F-4D97-AF65-F5344CB8AC3E}">
        <p14:creationId xmlns:p14="http://schemas.microsoft.com/office/powerpoint/2010/main" val="217658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5"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2" y="639097"/>
            <a:ext cx="4961534" cy="3781101"/>
          </a:xfrm>
        </p:spPr>
        <p:txBody>
          <a:bodyPr vert="horz" lIns="91440" tIns="45720" rIns="91440" bIns="45720" rtlCol="0" anchor="b">
            <a:normAutofit/>
          </a:bodyPr>
          <a:lstStyle/>
          <a:p>
            <a:pPr>
              <a:lnSpc>
                <a:spcPct val="90000"/>
              </a:lnSpc>
            </a:pPr>
            <a:r>
              <a:rPr lang="en-US" sz="3400">
                <a:effectLst>
                  <a:outerShdw blurRad="38100" dist="38100" dir="2700000" algn="tl">
                    <a:srgbClr val="000000">
                      <a:alpha val="43137"/>
                    </a:srgbClr>
                  </a:outerShdw>
                </a:effectLst>
              </a:rPr>
              <a:t>Secondhand Smoke is almost as bad as letting your child smoke!</a:t>
            </a:r>
            <a:br>
              <a:rPr lang="en-US" sz="3400"/>
            </a:br>
            <a:br>
              <a:rPr lang="en-US" sz="3400"/>
            </a:br>
            <a:r>
              <a:rPr lang="zh-TW" altLang="en-US" sz="3400">
                <a:effectLst>
                  <a:outerShdw blurRad="38100" dist="38100" dir="2700000" algn="tl">
                    <a:srgbClr val="000000">
                      <a:alpha val="43137"/>
                    </a:srgbClr>
                  </a:outerShdw>
                </a:effectLst>
              </a:rPr>
              <a:t>吸二手煙的害處近乎讓你的孩子直接吸煙相同</a:t>
            </a:r>
            <a:r>
              <a:rPr lang="en-US" altLang="zh-TW" sz="3400">
                <a:effectLst>
                  <a:outerShdw blurRad="38100" dist="38100" dir="2700000" algn="tl">
                    <a:srgbClr val="000000">
                      <a:alpha val="43137"/>
                    </a:srgbClr>
                  </a:outerShdw>
                </a:effectLst>
              </a:rPr>
              <a:t>!</a:t>
            </a:r>
            <a:endParaRPr lang="en-US" sz="3400">
              <a:effectLst>
                <a:outerShdw blurRad="38100" dist="38100" dir="2700000" algn="tl">
                  <a:srgbClr val="000000">
                    <a:alpha val="43137"/>
                  </a:srgbClr>
                </a:outerShdw>
              </a:effectLst>
            </a:endParaRPr>
          </a:p>
        </p:txBody>
      </p:sp>
      <p:pic>
        <p:nvPicPr>
          <p:cNvPr id="5122" name="Picture 2">
            <a:extLst>
              <a:ext uri="{FF2B5EF4-FFF2-40B4-BE49-F238E27FC236}">
                <a16:creationId xmlns:a16="http://schemas.microsoft.com/office/drawing/2014/main" id="{A97C8857-B22B-42A8-8482-AACCF419C0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62" r="2" b="2"/>
          <a:stretch/>
        </p:blipFill>
        <p:spPr bwMode="auto">
          <a:xfrm>
            <a:off x="6100916" y="3429000"/>
            <a:ext cx="6091084" cy="3428999"/>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2" descr="Image result for chinese smokers">
            <a:extLst>
              <a:ext uri="{FF2B5EF4-FFF2-40B4-BE49-F238E27FC236}">
                <a16:creationId xmlns:a16="http://schemas.microsoft.com/office/drawing/2014/main" id="{20BEACA4-FDC0-4EC2-B712-3F2213FBC9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36" r="2" b="14305"/>
          <a:stretch/>
        </p:blipFill>
        <p:spPr bwMode="auto">
          <a:xfrm>
            <a:off x="6100916" y="10"/>
            <a:ext cx="6091084" cy="3428989"/>
          </a:xfrm>
          <a:prstGeom prst="rect">
            <a:avLst/>
          </a:prstGeom>
          <a:ln w="19050">
            <a:solidFill>
              <a:schemeClr val="accent1"/>
            </a:solidFill>
          </a:ln>
          <a:extLst>
            <a:ext uri="{909E8E84-426E-40DD-AFC4-6F175D3DCCD1}">
              <a14:hiddenFill xmlns:a14="http://schemas.microsoft.com/office/drawing/2010/main">
                <a:solidFill>
                  <a:srgbClr val="FFFFFF"/>
                </a:solidFill>
              </a14:hiddenFill>
            </a:ext>
          </a:extLst>
        </p:spPr>
      </p:pic>
      <p:pic>
        <p:nvPicPr>
          <p:cNvPr id="6" name="Picture 5" descr="Text, qr code&#10;&#10;Description automatically generated with medium confidence">
            <a:extLst>
              <a:ext uri="{FF2B5EF4-FFF2-40B4-BE49-F238E27FC236}">
                <a16:creationId xmlns:a16="http://schemas.microsoft.com/office/drawing/2014/main" id="{6D9946FD-BA8B-4A61-816F-28CEAB2F59B3}"/>
              </a:ext>
            </a:extLst>
          </p:cNvPr>
          <p:cNvPicPr>
            <a:picLocks noChangeAspect="1"/>
          </p:cNvPicPr>
          <p:nvPr/>
        </p:nvPicPr>
        <p:blipFill>
          <a:blip r:embed="rId4"/>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14669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81" t="17307" r="62500" b="16106"/>
          <a:stretch/>
        </p:blipFill>
        <p:spPr bwMode="auto">
          <a:xfrm>
            <a:off x="6078754" y="168862"/>
            <a:ext cx="5978769" cy="6494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7569" y="2214655"/>
            <a:ext cx="5908431" cy="3170099"/>
          </a:xfrm>
          <a:prstGeom prst="rect">
            <a:avLst/>
          </a:prstGeom>
        </p:spPr>
        <p:txBody>
          <a:bodyPr wrap="square">
            <a:spAutoFit/>
          </a:bodyPr>
          <a:lstStyle/>
          <a:p>
            <a:pPr marL="914400" lvl="1" indent="-457200">
              <a:lnSpc>
                <a:spcPct val="100000"/>
              </a:lnSpc>
              <a:buFont typeface="Arial" pitchFamily="34" charset="0"/>
              <a:buChar char="•"/>
            </a:pPr>
            <a:r>
              <a:rPr lang="en-US" altLang="zh-CN" sz="2000" b="1">
                <a:latin typeface="Verdana" charset="0"/>
                <a:ea typeface="Verdana" charset="0"/>
                <a:cs typeface="Verdana" charset="0"/>
              </a:rPr>
              <a:t>Lung and breathing issues </a:t>
            </a:r>
          </a:p>
          <a:p>
            <a:pPr marL="914400" lvl="1" indent="-457200">
              <a:lnSpc>
                <a:spcPct val="100000"/>
              </a:lnSpc>
              <a:buFont typeface="Arial" pitchFamily="34" charset="0"/>
              <a:buChar char="•"/>
            </a:pPr>
            <a:r>
              <a:rPr lang="en-US" altLang="zh-CN" sz="2000" b="1">
                <a:latin typeface="Verdana" charset="0"/>
                <a:ea typeface="Verdana" charset="0"/>
                <a:cs typeface="Verdana" charset="0"/>
              </a:rPr>
              <a:t>Sudden Infant Death Syndrome (SIDS) </a:t>
            </a:r>
          </a:p>
          <a:p>
            <a:pPr marL="914400" lvl="1" indent="-457200">
              <a:lnSpc>
                <a:spcPct val="100000"/>
              </a:lnSpc>
              <a:buFont typeface="Arial" pitchFamily="34" charset="0"/>
              <a:buChar char="•"/>
            </a:pPr>
            <a:r>
              <a:rPr lang="en-US" altLang="zh-CN" sz="2000" b="1">
                <a:latin typeface="Verdana" charset="0"/>
                <a:ea typeface="Verdana" charset="0"/>
                <a:cs typeface="Verdana" charset="0"/>
              </a:rPr>
              <a:t>Ear infections</a:t>
            </a:r>
          </a:p>
          <a:p>
            <a:pPr marL="914400" lvl="1" indent="-457200">
              <a:lnSpc>
                <a:spcPct val="100000"/>
              </a:lnSpc>
              <a:buFont typeface="Arial" pitchFamily="34" charset="0"/>
              <a:buChar char="•"/>
            </a:pPr>
            <a:r>
              <a:rPr lang="en-US" altLang="zh-CN" sz="2000" b="1">
                <a:latin typeface="Verdana" charset="0"/>
                <a:ea typeface="Verdana" charset="0"/>
                <a:cs typeface="Verdana" charset="0"/>
              </a:rPr>
              <a:t>Asthma</a:t>
            </a:r>
          </a:p>
          <a:p>
            <a:pPr marL="914400" lvl="1" indent="-457200">
              <a:lnSpc>
                <a:spcPct val="100000"/>
              </a:lnSpc>
              <a:buFont typeface="Arial" pitchFamily="34" charset="0"/>
              <a:buChar char="•"/>
            </a:pPr>
            <a:endParaRPr lang="en-US" altLang="zh-CN" sz="2000" b="1">
              <a:latin typeface="Verdana" charset="0"/>
              <a:ea typeface="Verdana" charset="0"/>
              <a:cs typeface="Verdana" charset="0"/>
            </a:endParaRPr>
          </a:p>
          <a:p>
            <a:pPr marL="914400" indent="-457200">
              <a:buFont typeface="Arial" panose="020B0604020202020204" pitchFamily="34" charset="0"/>
              <a:buChar char="•"/>
            </a:pPr>
            <a:r>
              <a:rPr lang="zh-TW" altLang="en-US" sz="2000" b="1">
                <a:latin typeface="PMingLiU" panose="02020500000000000000" pitchFamily="18" charset="-120"/>
                <a:ea typeface="PMingLiU" panose="02020500000000000000" pitchFamily="18" charset="-120"/>
                <a:cs typeface="Verdana" charset="0"/>
              </a:rPr>
              <a:t>肺和呼吸問題（特別是</a:t>
            </a:r>
            <a:r>
              <a:rPr lang="en-US" altLang="zh-TW" sz="2000" b="1">
                <a:latin typeface="PMingLiU" panose="02020500000000000000" pitchFamily="18" charset="-120"/>
                <a:ea typeface="PMingLiU" panose="02020500000000000000" pitchFamily="18" charset="-120"/>
                <a:cs typeface="Verdana" charset="0"/>
              </a:rPr>
              <a:t> 6 </a:t>
            </a:r>
            <a:r>
              <a:rPr lang="zh-TW" altLang="en-US" sz="2000" b="1">
                <a:latin typeface="PMingLiU" panose="02020500000000000000" pitchFamily="18" charset="-120"/>
                <a:ea typeface="PMingLiU" panose="02020500000000000000" pitchFamily="18" charset="-120"/>
                <a:cs typeface="Verdana" charset="0"/>
              </a:rPr>
              <a:t>歲以下的兒童）</a:t>
            </a:r>
            <a:endParaRPr lang="en-US" altLang="zh-TW" sz="2000" b="1">
              <a:latin typeface="PMingLiU" panose="02020500000000000000" pitchFamily="18" charset="-120"/>
              <a:ea typeface="PMingLiU" panose="02020500000000000000" pitchFamily="18" charset="-120"/>
              <a:cs typeface="Verdana" charset="0"/>
            </a:endParaRPr>
          </a:p>
          <a:p>
            <a:pPr marL="914400" lvl="1" indent="-457200">
              <a:lnSpc>
                <a:spcPct val="100000"/>
              </a:lnSpc>
              <a:buFont typeface="Arial" panose="020B0604020202020204" pitchFamily="34" charset="0"/>
              <a:buChar char="•"/>
            </a:pPr>
            <a:r>
              <a:rPr lang="zh-TW" altLang="en-US" sz="2000" b="1">
                <a:latin typeface="PMingLiU" panose="02020500000000000000" pitchFamily="18" charset="-120"/>
                <a:ea typeface="PMingLiU" panose="02020500000000000000" pitchFamily="18" charset="-120"/>
                <a:cs typeface="Verdana" charset="0"/>
              </a:rPr>
              <a:t>嬰兒猝死綜合症</a:t>
            </a:r>
            <a:endParaRPr lang="en-US" altLang="zh-TW" sz="2000" b="1">
              <a:latin typeface="PMingLiU" panose="02020500000000000000" pitchFamily="18" charset="-120"/>
              <a:ea typeface="PMingLiU" panose="02020500000000000000" pitchFamily="18" charset="-120"/>
              <a:cs typeface="Verdana" charset="0"/>
            </a:endParaRPr>
          </a:p>
          <a:p>
            <a:pPr marL="914400" lvl="1" indent="-457200">
              <a:lnSpc>
                <a:spcPct val="100000"/>
              </a:lnSpc>
              <a:buFont typeface="Arial" panose="020B0604020202020204" pitchFamily="34" charset="0"/>
              <a:buChar char="•"/>
            </a:pPr>
            <a:r>
              <a:rPr lang="zh-TW" altLang="en-US" sz="2000" b="1">
                <a:latin typeface="PMingLiU" panose="02020500000000000000" pitchFamily="18" charset="-120"/>
                <a:ea typeface="PMingLiU" panose="02020500000000000000" pitchFamily="18" charset="-120"/>
                <a:cs typeface="Verdana" charset="0"/>
              </a:rPr>
              <a:t>耳</a:t>
            </a:r>
            <a:r>
              <a:rPr lang="zh-CN" altLang="en-US" sz="2000" b="1">
                <a:latin typeface="PMingLiU" panose="02020500000000000000" pitchFamily="18" charset="-120"/>
                <a:ea typeface="PMingLiU" panose="02020500000000000000" pitchFamily="18" charset="-120"/>
                <a:cs typeface="Verdana" charset="0"/>
              </a:rPr>
              <a:t>部</a:t>
            </a:r>
            <a:r>
              <a:rPr lang="zh-TW" altLang="en-US" sz="2000" b="1">
                <a:latin typeface="PMingLiU" panose="02020500000000000000" pitchFamily="18" charset="-120"/>
                <a:ea typeface="PMingLiU" panose="02020500000000000000" pitchFamily="18" charset="-120"/>
                <a:cs typeface="Verdana" charset="0"/>
              </a:rPr>
              <a:t>感染</a:t>
            </a:r>
            <a:endParaRPr lang="en-US" altLang="zh-TW" sz="2000" b="1">
              <a:latin typeface="PMingLiU" panose="02020500000000000000" pitchFamily="18" charset="-120"/>
              <a:ea typeface="PMingLiU" panose="02020500000000000000" pitchFamily="18" charset="-120"/>
              <a:cs typeface="Verdana" charset="0"/>
            </a:endParaRPr>
          </a:p>
          <a:p>
            <a:pPr marL="914400" lvl="1" indent="-457200">
              <a:lnSpc>
                <a:spcPct val="100000"/>
              </a:lnSpc>
              <a:buFont typeface="Arial" panose="020B0604020202020204" pitchFamily="34" charset="0"/>
              <a:buChar char="•"/>
            </a:pPr>
            <a:r>
              <a:rPr lang="zh-TW" altLang="en-US" sz="2000" b="1">
                <a:latin typeface="PMingLiU" panose="02020500000000000000" pitchFamily="18" charset="-120"/>
                <a:ea typeface="PMingLiU" panose="02020500000000000000" pitchFamily="18" charset="-120"/>
                <a:cs typeface="Verdana" charset="0"/>
              </a:rPr>
              <a:t>哮喘（二手煙會惡化）</a:t>
            </a:r>
            <a:endParaRPr lang="en-US" altLang="zh-TW" sz="2000" b="1">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1ADDF5DE-0B16-4FF3-8C4D-0547E5F56191}"/>
              </a:ext>
            </a:extLst>
          </p:cNvPr>
          <p:cNvPicPr>
            <a:picLocks noChangeAspect="1"/>
          </p:cNvPicPr>
          <p:nvPr/>
        </p:nvPicPr>
        <p:blipFill>
          <a:blip r:embed="rId3"/>
          <a:stretch>
            <a:fillRect/>
          </a:stretch>
        </p:blipFill>
        <p:spPr>
          <a:xfrm>
            <a:off x="11208774" y="6308083"/>
            <a:ext cx="482009" cy="355364"/>
          </a:xfrm>
          <a:prstGeom prst="rect">
            <a:avLst/>
          </a:prstGeom>
        </p:spPr>
      </p:pic>
      <p:sp>
        <p:nvSpPr>
          <p:cNvPr id="2" name="TextBox 1">
            <a:extLst>
              <a:ext uri="{FF2B5EF4-FFF2-40B4-BE49-F238E27FC236}">
                <a16:creationId xmlns:a16="http://schemas.microsoft.com/office/drawing/2014/main" id="{30940CC4-0335-48E5-AEC9-A80CAF450628}"/>
              </a:ext>
            </a:extLst>
          </p:cNvPr>
          <p:cNvSpPr txBox="1"/>
          <p:nvPr/>
        </p:nvSpPr>
        <p:spPr>
          <a:xfrm>
            <a:off x="511277" y="706550"/>
            <a:ext cx="5240593" cy="1508105"/>
          </a:xfrm>
          <a:prstGeom prst="rect">
            <a:avLst/>
          </a:prstGeom>
          <a:noFill/>
        </p:spPr>
        <p:txBody>
          <a:bodyPr wrap="square" rtlCol="0">
            <a:spAutoFit/>
          </a:bodyPr>
          <a:lstStyle/>
          <a:p>
            <a:r>
              <a:rPr lang="en-US" altLang="zh-CN" sz="1800" b="1">
                <a:solidFill>
                  <a:schemeClr val="bg1"/>
                </a:solidFill>
                <a:latin typeface="Verdana" charset="0"/>
                <a:ea typeface="Verdana" charset="0"/>
                <a:cs typeface="Verdana" charset="0"/>
              </a:rPr>
              <a:t>Being around secondhand smoke makes it more likely for children to get:</a:t>
            </a:r>
          </a:p>
          <a:p>
            <a:r>
              <a:rPr lang="zh-TW" altLang="en-US" sz="2000">
                <a:solidFill>
                  <a:schemeClr val="bg1"/>
                </a:solidFill>
                <a:latin typeface="PMingLiU" panose="02020500000000000000" pitchFamily="18" charset="-120"/>
                <a:ea typeface="PMingLiU" panose="02020500000000000000" pitchFamily="18" charset="-120"/>
                <a:cs typeface="Verdana" charset="0"/>
              </a:rPr>
              <a:t>身處二手煙環境的兒童容易患以下的疾病：</a:t>
            </a:r>
            <a:endParaRPr lang="en-US" altLang="zh-TW" sz="2000">
              <a:solidFill>
                <a:schemeClr val="bg1"/>
              </a:solidFill>
              <a:latin typeface="PMingLiU" panose="02020500000000000000" pitchFamily="18" charset="-120"/>
              <a:ea typeface="PMingLiU" panose="02020500000000000000" pitchFamily="18" charset="-120"/>
              <a:cs typeface="Verdana" charset="0"/>
            </a:endParaRPr>
          </a:p>
          <a:p>
            <a:endParaRPr lang="en-US" altLang="zh-CN" sz="1800" b="1">
              <a:solidFill>
                <a:schemeClr val="bg1"/>
              </a:solidFill>
              <a:latin typeface="Verdana" charset="0"/>
              <a:ea typeface="Verdana" charset="0"/>
              <a:cs typeface="Verdana" charset="0"/>
            </a:endParaRPr>
          </a:p>
          <a:p>
            <a:endParaRPr lang="en-US"/>
          </a:p>
        </p:txBody>
      </p:sp>
      <p:sp>
        <p:nvSpPr>
          <p:cNvPr id="6" name="TextBox 5">
            <a:extLst>
              <a:ext uri="{FF2B5EF4-FFF2-40B4-BE49-F238E27FC236}">
                <a16:creationId xmlns:a16="http://schemas.microsoft.com/office/drawing/2014/main" id="{3F656F4D-493B-477B-ADC7-994BCA4469C4}"/>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535189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9335" y="5189"/>
            <a:ext cx="8693198" cy="1892621"/>
          </a:xfrm>
        </p:spPr>
        <p:txBody>
          <a:bodyPr>
            <a:noAutofit/>
          </a:bodyPr>
          <a:lstStyle/>
          <a:p>
            <a:pPr algn="ctr">
              <a:lnSpc>
                <a:spcPct val="100000"/>
              </a:lnSpc>
            </a:pPr>
            <a:r>
              <a:rPr lang="en-US" sz="3600" b="1" u="sng">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Prevent </a:t>
            </a:r>
            <a:r>
              <a:rPr lang="en-US" sz="3600" b="1" u="sng">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Third-hand Smoke</a:t>
            </a:r>
            <a:r>
              <a:rPr lang="en-US" sz="3600" b="1" u="sng">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Too</a:t>
            </a:r>
            <a:br>
              <a:rPr lang="zh-TW" altLang="en-US" sz="3600" b="1" u="sng">
                <a:solidFill>
                  <a:schemeClr val="tx1"/>
                </a:solidFill>
                <a:effectLst>
                  <a:outerShdw blurRad="38100" dist="38100" dir="2700000" algn="tl">
                    <a:srgbClr val="000000">
                      <a:alpha val="43137"/>
                    </a:srgbClr>
                  </a:outerShdw>
                </a:effectLst>
                <a:latin typeface="Verdana" panose="020B0604030504040204" pitchFamily="34" charset="0"/>
                <a:ea typeface="Verdana" charset="0"/>
                <a:cs typeface="Verdana" panose="020B0604030504040204" pitchFamily="34" charset="0"/>
              </a:rPr>
            </a:br>
            <a:r>
              <a:rPr lang="zh-TW" altLang="en-US" sz="3600" u="sng">
                <a:latin typeface="PMingLiU" panose="02020500000000000000" pitchFamily="18" charset="-120"/>
                <a:ea typeface="PMingLiU" panose="02020500000000000000" pitchFamily="18" charset="-120"/>
                <a:cs typeface="Verdana" charset="0"/>
              </a:rPr>
              <a:t>亦要</a:t>
            </a:r>
            <a:r>
              <a:rPr lang="zh-TW" altLang="en-US" sz="3600" b="1" u="sng">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防止</a:t>
            </a:r>
            <a:r>
              <a:rPr lang="zh-TW" altLang="en-US" sz="3600" b="1" u="sng">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三手煙</a:t>
            </a:r>
            <a:endParaRPr lang="en-US" sz="3600" b="1" u="sng">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a:spLocks noGrp="1"/>
          </p:cNvSpPr>
          <p:nvPr>
            <p:ph idx="1"/>
          </p:nvPr>
        </p:nvSpPr>
        <p:spPr>
          <a:xfrm>
            <a:off x="169335" y="2212985"/>
            <a:ext cx="5935285" cy="4135924"/>
          </a:xfrm>
          <a:prstGeom prst="rect">
            <a:avLst/>
          </a:prstGeom>
        </p:spPr>
        <p:txBody>
          <a:bodyPr>
            <a:noAutofit/>
          </a:bodyPr>
          <a:lstStyle/>
          <a:p>
            <a:pPr marL="0" indent="0">
              <a:lnSpc>
                <a:spcPct val="100000"/>
              </a:lnSpc>
              <a:buNone/>
            </a:pPr>
            <a:r>
              <a:rPr lang="en-US" altLang="zh-CN" sz="2000" b="1">
                <a:solidFill>
                  <a:schemeClr val="accent1"/>
                </a:solidFill>
                <a:latin typeface="Verdana" panose="020B0604030504040204" pitchFamily="34" charset="0"/>
                <a:ea typeface="Verdana" panose="020B0604030504040204" pitchFamily="34" charset="0"/>
                <a:cs typeface="Verdana" panose="020B0604030504040204" pitchFamily="34" charset="0"/>
              </a:rPr>
              <a:t>Third-hand smoke</a:t>
            </a:r>
            <a:r>
              <a:rPr lang="en-US" altLang="zh-CN" sz="2000" b="1">
                <a:latin typeface="Verdana" panose="020B0604030504040204" pitchFamily="34" charset="0"/>
                <a:ea typeface="Verdana" panose="020B0604030504040204" pitchFamily="34" charset="0"/>
                <a:cs typeface="Verdana" panose="020B0604030504040204" pitchFamily="34" charset="0"/>
              </a:rPr>
              <a:t>: Cigarette smoke and its chemicals will stick around even after you stop smoking.</a:t>
            </a:r>
          </a:p>
          <a:p>
            <a:pPr lvl="1">
              <a:lnSpc>
                <a:spcPct val="100000"/>
              </a:lnSpc>
              <a:buFont typeface="Arial" panose="020B060402020202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It stays in your </a:t>
            </a:r>
            <a:r>
              <a:rPr lang="en-US" altLang="zh-CN" sz="2000" b="1">
                <a:solidFill>
                  <a:schemeClr val="accent1"/>
                </a:solidFill>
                <a:latin typeface="Verdana" panose="020B0604030504040204" pitchFamily="34" charset="0"/>
                <a:ea typeface="Verdana" panose="020B0604030504040204" pitchFamily="34" charset="0"/>
                <a:cs typeface="Verdana" panose="020B0604030504040204" pitchFamily="34" charset="0"/>
              </a:rPr>
              <a:t>hair</a:t>
            </a:r>
            <a:r>
              <a:rPr lang="en-US" altLang="zh-CN" sz="2000" b="1">
                <a:latin typeface="Verdana" panose="020B0604030504040204" pitchFamily="34" charset="0"/>
                <a:ea typeface="Verdana" panose="020B0604030504040204" pitchFamily="34" charset="0"/>
                <a:cs typeface="Verdana" panose="020B0604030504040204" pitchFamily="34" charset="0"/>
              </a:rPr>
              <a:t>, </a:t>
            </a:r>
            <a:r>
              <a:rPr lang="en-US" altLang="zh-CN" sz="2000" b="1">
                <a:solidFill>
                  <a:schemeClr val="accent1"/>
                </a:solidFill>
                <a:latin typeface="Verdana" panose="020B0604030504040204" pitchFamily="34" charset="0"/>
                <a:ea typeface="Verdana" panose="020B0604030504040204" pitchFamily="34" charset="0"/>
                <a:cs typeface="Verdana" panose="020B0604030504040204" pitchFamily="34" charset="0"/>
              </a:rPr>
              <a:t>skin</a:t>
            </a:r>
            <a:r>
              <a:rPr lang="en-US" altLang="zh-CN" sz="2000" b="1">
                <a:latin typeface="Verdana" panose="020B0604030504040204" pitchFamily="34" charset="0"/>
                <a:ea typeface="Verdana" panose="020B0604030504040204" pitchFamily="34" charset="0"/>
                <a:cs typeface="Verdana" panose="020B0604030504040204" pitchFamily="34" charset="0"/>
              </a:rPr>
              <a:t>, </a:t>
            </a:r>
            <a:r>
              <a:rPr lang="en-US" altLang="zh-CN" sz="2000" b="1">
                <a:solidFill>
                  <a:schemeClr val="accent1"/>
                </a:solidFill>
                <a:latin typeface="Verdana" panose="020B0604030504040204" pitchFamily="34" charset="0"/>
                <a:ea typeface="Verdana" panose="020B0604030504040204" pitchFamily="34" charset="0"/>
                <a:cs typeface="Verdana" panose="020B0604030504040204" pitchFamily="34" charset="0"/>
              </a:rPr>
              <a:t>clothes</a:t>
            </a:r>
            <a:r>
              <a:rPr lang="en-US" altLang="zh-CN" sz="2000" b="1">
                <a:latin typeface="Verdana" panose="020B0604030504040204" pitchFamily="34" charset="0"/>
                <a:ea typeface="Verdana" panose="020B0604030504040204" pitchFamily="34" charset="0"/>
                <a:cs typeface="Verdana" panose="020B0604030504040204" pitchFamily="34" charset="0"/>
              </a:rPr>
              <a:t>, </a:t>
            </a:r>
            <a:r>
              <a:rPr lang="en-US" altLang="zh-CN" sz="2000" b="1">
                <a:solidFill>
                  <a:schemeClr val="accent1"/>
                </a:solidFill>
                <a:latin typeface="Verdana" panose="020B0604030504040204" pitchFamily="34" charset="0"/>
                <a:ea typeface="Verdana" panose="020B0604030504040204" pitchFamily="34" charset="0"/>
                <a:cs typeface="Verdana" panose="020B0604030504040204" pitchFamily="34" charset="0"/>
              </a:rPr>
              <a:t>carpet</a:t>
            </a:r>
            <a:r>
              <a:rPr lang="en-US" altLang="zh-CN" sz="2000" b="1">
                <a:latin typeface="Verdana" panose="020B0604030504040204" pitchFamily="34" charset="0"/>
                <a:ea typeface="Verdana" panose="020B0604030504040204" pitchFamily="34" charset="0"/>
                <a:cs typeface="Verdana" panose="020B0604030504040204" pitchFamily="34" charset="0"/>
              </a:rPr>
              <a:t>, </a:t>
            </a:r>
            <a:r>
              <a:rPr lang="en-US" altLang="zh-CN" sz="2000" b="1">
                <a:solidFill>
                  <a:schemeClr val="accent1"/>
                </a:solidFill>
                <a:latin typeface="Verdana" panose="020B0604030504040204" pitchFamily="34" charset="0"/>
                <a:ea typeface="Verdana" panose="020B0604030504040204" pitchFamily="34" charset="0"/>
                <a:cs typeface="Verdana" panose="020B0604030504040204" pitchFamily="34" charset="0"/>
              </a:rPr>
              <a:t>walls</a:t>
            </a:r>
            <a:r>
              <a:rPr lang="en-US" altLang="zh-CN" sz="2000" b="1">
                <a:latin typeface="Verdana" panose="020B0604030504040204" pitchFamily="34" charset="0"/>
                <a:ea typeface="Verdana" panose="020B0604030504040204" pitchFamily="34" charset="0"/>
                <a:cs typeface="Verdana" panose="020B0604030504040204" pitchFamily="34" charset="0"/>
              </a:rPr>
              <a:t>, and </a:t>
            </a:r>
            <a:r>
              <a:rPr lang="en-US" altLang="zh-CN" sz="2000" b="1">
                <a:solidFill>
                  <a:schemeClr val="accent1"/>
                </a:solidFill>
                <a:latin typeface="Verdana" panose="020B0604030504040204" pitchFamily="34" charset="0"/>
                <a:ea typeface="Verdana" panose="020B0604030504040204" pitchFamily="34" charset="0"/>
                <a:cs typeface="Verdana" panose="020B0604030504040204" pitchFamily="34" charset="0"/>
              </a:rPr>
              <a:t>furniture</a:t>
            </a:r>
            <a:r>
              <a:rPr lang="en-US" altLang="zh-CN" sz="2000" b="1">
                <a:latin typeface="Verdana" panose="020B0604030504040204" pitchFamily="34" charset="0"/>
                <a:ea typeface="Verdana" panose="020B0604030504040204" pitchFamily="34" charset="0"/>
                <a:cs typeface="Verdana" panose="020B0604030504040204" pitchFamily="34" charset="0"/>
              </a:rPr>
              <a:t> for months or longer.</a:t>
            </a:r>
          </a:p>
          <a:p>
            <a:pPr lvl="1">
              <a:lnSpc>
                <a:spcPct val="100000"/>
              </a:lnSpc>
              <a:buFont typeface="Arial" panose="020B060402020202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Cannot be removed by airing out a room or even cleaning.</a:t>
            </a:r>
          </a:p>
          <a:p>
            <a:pPr lvl="1">
              <a:lnSpc>
                <a:spcPct val="100000"/>
              </a:lnSpc>
              <a:buFont typeface="Arial" panose="020B060402020202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Children and adults can be put at risk for health problems just by breathing near or touching surfaces with third-hand smoke. </a:t>
            </a:r>
          </a:p>
        </p:txBody>
      </p:sp>
      <p:sp>
        <p:nvSpPr>
          <p:cNvPr id="6" name="Content Placeholder 2"/>
          <p:cNvSpPr txBox="1">
            <a:spLocks/>
          </p:cNvSpPr>
          <p:nvPr/>
        </p:nvSpPr>
        <p:spPr>
          <a:xfrm>
            <a:off x="6085571" y="2209800"/>
            <a:ext cx="5847692" cy="4562475"/>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zh-TW" altLang="en-US" b="1">
                <a:solidFill>
                  <a:schemeClr val="accent1"/>
                </a:solidFill>
                <a:latin typeface="PMingLiU" panose="02020500000000000000" pitchFamily="18" charset="-120"/>
                <a:ea typeface="PMingLiU" panose="02020500000000000000" pitchFamily="18" charset="-120"/>
                <a:cs typeface="Verdana" charset="0"/>
              </a:rPr>
              <a:t>三手煙</a:t>
            </a:r>
            <a:r>
              <a:rPr lang="en-US" altLang="zh-CN" b="1">
                <a:latin typeface="PMingLiU" panose="02020500000000000000" pitchFamily="18" charset="-120"/>
                <a:ea typeface="PMingLiU" panose="02020500000000000000" pitchFamily="18" charset="-120"/>
                <a:cs typeface="Verdana" charset="0"/>
              </a:rPr>
              <a:t>: </a:t>
            </a:r>
            <a:r>
              <a:rPr lang="zh-TW" altLang="en-US" b="1">
                <a:latin typeface="PMingLiU" panose="02020500000000000000" pitchFamily="18" charset="-120"/>
                <a:ea typeface="PMingLiU" panose="02020500000000000000" pitchFamily="18" charset="-120"/>
                <a:cs typeface="Verdana" charset="0"/>
              </a:rPr>
              <a:t>在你停止吸煙後，香煙的煙霧和其中的化學物質仍然會長久無法散去。</a:t>
            </a:r>
            <a:endParaRPr lang="en-US" altLang="zh-TW" b="1">
              <a:latin typeface="PMingLiU" panose="02020500000000000000" pitchFamily="18" charset="-120"/>
              <a:ea typeface="PMingLiU" panose="02020500000000000000" pitchFamily="18" charset="-120"/>
              <a:cs typeface="Verdana" charset="0"/>
            </a:endParaRPr>
          </a:p>
          <a:p>
            <a:pPr marL="0" indent="0">
              <a:lnSpc>
                <a:spcPct val="100000"/>
              </a:lnSpc>
              <a:buNone/>
            </a:pPr>
            <a:endParaRPr lang="en-US" altLang="zh-TW" sz="600" b="1">
              <a:latin typeface="PMingLiU" panose="02020500000000000000" pitchFamily="18" charset="-120"/>
              <a:ea typeface="PMingLiU" panose="02020500000000000000" pitchFamily="18" charset="-120"/>
              <a:cs typeface="Verdana" charset="0"/>
            </a:endParaRPr>
          </a:p>
          <a:p>
            <a:pPr lvl="1">
              <a:lnSpc>
                <a:spcPct val="100000"/>
              </a:lnSpc>
            </a:pPr>
            <a:r>
              <a:rPr lang="zh-TW" altLang="en-US" sz="2000" b="1">
                <a:latin typeface="PMingLiU" panose="02020500000000000000" pitchFamily="18" charset="-120"/>
                <a:ea typeface="PMingLiU" panose="02020500000000000000" pitchFamily="18" charset="-120"/>
                <a:cs typeface="Verdana" charset="0"/>
              </a:rPr>
              <a:t>吸煙所產生的煙霧和化學物質會附著你的</a:t>
            </a:r>
            <a:r>
              <a:rPr lang="zh-TW" altLang="en-US" sz="2000" b="1">
                <a:solidFill>
                  <a:schemeClr val="accent1"/>
                </a:solidFill>
                <a:latin typeface="PMingLiU" panose="02020500000000000000" pitchFamily="18" charset="-120"/>
                <a:ea typeface="PMingLiU" panose="02020500000000000000" pitchFamily="18" charset="-120"/>
                <a:cs typeface="Verdana" charset="0"/>
              </a:rPr>
              <a:t>頭髮</a:t>
            </a:r>
            <a:r>
              <a:rPr lang="zh-TW" altLang="en-US" sz="2000" b="1">
                <a:latin typeface="PMingLiU" panose="02020500000000000000" pitchFamily="18" charset="-120"/>
                <a:ea typeface="PMingLiU" panose="02020500000000000000" pitchFamily="18" charset="-120"/>
                <a:cs typeface="Verdana" charset="0"/>
              </a:rPr>
              <a:t>，</a:t>
            </a:r>
            <a:r>
              <a:rPr lang="zh-TW" altLang="en-US" sz="2000" b="1">
                <a:solidFill>
                  <a:schemeClr val="accent1"/>
                </a:solidFill>
                <a:latin typeface="PMingLiU" panose="02020500000000000000" pitchFamily="18" charset="-120"/>
                <a:ea typeface="PMingLiU" panose="02020500000000000000" pitchFamily="18" charset="-120"/>
                <a:cs typeface="Verdana" charset="0"/>
              </a:rPr>
              <a:t>皮膚</a:t>
            </a:r>
            <a:r>
              <a:rPr lang="zh-TW" altLang="en-US" sz="2000" b="1">
                <a:latin typeface="PMingLiU" panose="02020500000000000000" pitchFamily="18" charset="-120"/>
                <a:ea typeface="PMingLiU" panose="02020500000000000000" pitchFamily="18" charset="-120"/>
                <a:cs typeface="Verdana" charset="0"/>
              </a:rPr>
              <a:t>，</a:t>
            </a:r>
            <a:r>
              <a:rPr lang="zh-TW" altLang="en-US" sz="2000" b="1">
                <a:solidFill>
                  <a:schemeClr val="accent1"/>
                </a:solidFill>
                <a:latin typeface="PMingLiU" panose="02020500000000000000" pitchFamily="18" charset="-120"/>
                <a:ea typeface="PMingLiU" panose="02020500000000000000" pitchFamily="18" charset="-120"/>
                <a:cs typeface="Verdana" charset="0"/>
              </a:rPr>
              <a:t>衣服</a:t>
            </a:r>
            <a:r>
              <a:rPr lang="zh-TW" altLang="en-US" sz="2000" b="1">
                <a:latin typeface="PMingLiU" panose="02020500000000000000" pitchFamily="18" charset="-120"/>
                <a:ea typeface="PMingLiU" panose="02020500000000000000" pitchFamily="18" charset="-120"/>
                <a:cs typeface="Verdana" charset="0"/>
              </a:rPr>
              <a:t>，</a:t>
            </a:r>
            <a:r>
              <a:rPr lang="zh-TW" altLang="en-US" sz="2000" b="1">
                <a:solidFill>
                  <a:schemeClr val="accent1"/>
                </a:solidFill>
                <a:latin typeface="PMingLiU" panose="02020500000000000000" pitchFamily="18" charset="-120"/>
                <a:ea typeface="PMingLiU" panose="02020500000000000000" pitchFamily="18" charset="-120"/>
                <a:cs typeface="Verdana" charset="0"/>
              </a:rPr>
              <a:t>地氈</a:t>
            </a:r>
            <a:r>
              <a:rPr lang="zh-TW" altLang="en-US" sz="2000" b="1">
                <a:latin typeface="PMingLiU" panose="02020500000000000000" pitchFamily="18" charset="-120"/>
                <a:ea typeface="PMingLiU" panose="02020500000000000000" pitchFamily="18" charset="-120"/>
                <a:cs typeface="Verdana" charset="0"/>
              </a:rPr>
              <a:t>，</a:t>
            </a:r>
            <a:r>
              <a:rPr lang="zh-TW" altLang="en-US" sz="2000" b="1">
                <a:solidFill>
                  <a:schemeClr val="accent1"/>
                </a:solidFill>
                <a:latin typeface="PMingLiU" panose="02020500000000000000" pitchFamily="18" charset="-120"/>
                <a:ea typeface="PMingLiU" panose="02020500000000000000" pitchFamily="18" charset="-120"/>
                <a:cs typeface="Verdana" charset="0"/>
              </a:rPr>
              <a:t>家具</a:t>
            </a:r>
            <a:r>
              <a:rPr lang="zh-TW" altLang="en-US" sz="2000" b="1">
                <a:latin typeface="PMingLiU" panose="02020500000000000000" pitchFamily="18" charset="-120"/>
                <a:ea typeface="PMingLiU" panose="02020500000000000000" pitchFamily="18" charset="-120"/>
                <a:cs typeface="Verdana" charset="0"/>
              </a:rPr>
              <a:t>甚至</a:t>
            </a:r>
            <a:r>
              <a:rPr lang="zh-TW" altLang="en-US" sz="2000" b="1">
                <a:solidFill>
                  <a:schemeClr val="accent1"/>
                </a:solidFill>
                <a:latin typeface="PMingLiU" panose="02020500000000000000" pitchFamily="18" charset="-120"/>
                <a:ea typeface="PMingLiU" panose="02020500000000000000" pitchFamily="18" charset="-120"/>
                <a:cs typeface="Verdana" charset="0"/>
              </a:rPr>
              <a:t>牆壁上</a:t>
            </a:r>
            <a:r>
              <a:rPr lang="zh-TW" altLang="en-US" sz="2000" b="1">
                <a:latin typeface="PMingLiU" panose="02020500000000000000" pitchFamily="18" charset="-120"/>
                <a:ea typeface="PMingLiU" panose="02020500000000000000" pitchFamily="18" charset="-120"/>
                <a:cs typeface="Verdana" charset="0"/>
              </a:rPr>
              <a:t>。</a:t>
            </a:r>
            <a:endParaRPr lang="en-US" altLang="zh-TW" sz="2000" b="1">
              <a:latin typeface="PMingLiU" panose="02020500000000000000" pitchFamily="18" charset="-120"/>
              <a:ea typeface="PMingLiU" panose="02020500000000000000" pitchFamily="18" charset="-120"/>
              <a:cs typeface="Verdana" charset="0"/>
            </a:endParaRPr>
          </a:p>
          <a:p>
            <a:pPr lvl="1">
              <a:lnSpc>
                <a:spcPct val="100000"/>
              </a:lnSpc>
            </a:pPr>
            <a:r>
              <a:rPr lang="zh-TW" altLang="en-US" sz="2000" b="1">
                <a:latin typeface="PMingLiU" panose="02020500000000000000" pitchFamily="18" charset="-120"/>
                <a:ea typeface="PMingLiU" panose="02020500000000000000" pitchFamily="18" charset="-120"/>
                <a:cs typeface="Verdana" charset="0"/>
              </a:rPr>
              <a:t>其吸附效應會長達數月甚至更久，即使你停止吸煙或讓空氣散出甚至清掃都是無法根除的。</a:t>
            </a:r>
            <a:endParaRPr lang="en-US" altLang="zh-TW" sz="2000" b="1">
              <a:latin typeface="PMingLiU" panose="02020500000000000000" pitchFamily="18" charset="-120"/>
              <a:ea typeface="PMingLiU" panose="02020500000000000000" pitchFamily="18" charset="-120"/>
              <a:cs typeface="Verdana" charset="0"/>
            </a:endParaRPr>
          </a:p>
          <a:p>
            <a:pPr lvl="1">
              <a:lnSpc>
                <a:spcPct val="100000"/>
              </a:lnSpc>
            </a:pPr>
            <a:r>
              <a:rPr lang="zh-TW" altLang="en-US" sz="2000" b="1">
                <a:latin typeface="PMingLiU" panose="02020500000000000000" pitchFamily="18" charset="-120"/>
                <a:ea typeface="PMingLiU" panose="02020500000000000000" pitchFamily="18" charset="-120"/>
                <a:cs typeface="Verdana" charset="0"/>
              </a:rPr>
              <a:t>成人或者兒童會因為吸入三手煙所產生的化學物質而對身體產生影響，進而威脅到健康。</a:t>
            </a:r>
            <a:endParaRPr lang="en-US" altLang="zh-TW" sz="2000" b="1">
              <a:latin typeface="PMingLiU" panose="02020500000000000000" pitchFamily="18" charset="-120"/>
              <a:ea typeface="PMingLiU" panose="02020500000000000000" pitchFamily="18" charset="-120"/>
              <a:cs typeface="Verdana" charset="0"/>
            </a:endParaRPr>
          </a:p>
        </p:txBody>
      </p:sp>
      <p:pic>
        <p:nvPicPr>
          <p:cNvPr id="10" name="Picture 9">
            <a:extLst>
              <a:ext uri="{FF2B5EF4-FFF2-40B4-BE49-F238E27FC236}">
                <a16:creationId xmlns:a16="http://schemas.microsoft.com/office/drawing/2014/main" id="{2E2C5C6C-E391-4FDB-B82C-2FEB668F862F}"/>
              </a:ext>
            </a:extLst>
          </p:cNvPr>
          <p:cNvPicPr>
            <a:picLocks noChangeAspect="1"/>
          </p:cNvPicPr>
          <p:nvPr/>
        </p:nvPicPr>
        <p:blipFill>
          <a:blip r:embed="rId2"/>
          <a:stretch>
            <a:fillRect/>
          </a:stretch>
        </p:blipFill>
        <p:spPr>
          <a:xfrm>
            <a:off x="11454949" y="6489577"/>
            <a:ext cx="235834" cy="173870"/>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E08E7C9C-E698-4E88-8AE8-B5C93D4841A8}"/>
              </a:ext>
            </a:extLst>
          </p:cNvPr>
          <p:cNvPicPr>
            <a:picLocks noChangeAspect="1"/>
          </p:cNvPicPr>
          <p:nvPr/>
        </p:nvPicPr>
        <p:blipFill>
          <a:blip r:embed="rId3"/>
          <a:stretch>
            <a:fillRect/>
          </a:stretch>
        </p:blipFill>
        <p:spPr>
          <a:xfrm>
            <a:off x="9039225" y="207317"/>
            <a:ext cx="2864565" cy="2479639"/>
          </a:xfrm>
          <a:prstGeom prst="rect">
            <a:avLst/>
          </a:prstGeom>
        </p:spPr>
      </p:pic>
      <p:sp>
        <p:nvSpPr>
          <p:cNvPr id="7" name="TextBox 6">
            <a:extLst>
              <a:ext uri="{FF2B5EF4-FFF2-40B4-BE49-F238E27FC236}">
                <a16:creationId xmlns:a16="http://schemas.microsoft.com/office/drawing/2014/main" id="{1488EA0A-5E5F-49D1-ACD2-563E350ACB10}"/>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Mayo Clinic</a:t>
            </a:r>
            <a:endParaRPr lang="en-US" sz="1100"/>
          </a:p>
        </p:txBody>
      </p:sp>
    </p:spTree>
    <p:extLst>
      <p:ext uri="{BB962C8B-B14F-4D97-AF65-F5344CB8AC3E}">
        <p14:creationId xmlns:p14="http://schemas.microsoft.com/office/powerpoint/2010/main" val="983412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69335" y="0"/>
            <a:ext cx="8693198" cy="1880558"/>
          </a:xfrm>
        </p:spPr>
        <p:txBody>
          <a:bodyPr>
            <a:noAutofit/>
          </a:bodyPr>
          <a:lstStyle/>
          <a:p>
            <a:pPr algn="ctr">
              <a:lnSpc>
                <a:spcPct val="100000"/>
              </a:lnSpc>
            </a:pPr>
            <a:r>
              <a:rPr lang="en-US" sz="3600" b="1" u="sng">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Prevent </a:t>
            </a:r>
            <a:r>
              <a:rPr lang="en-US" sz="3600" b="1" u="sng">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Third-hand Smoke</a:t>
            </a:r>
            <a:r>
              <a:rPr lang="en-US" sz="3600" b="1" u="sng">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Too</a:t>
            </a:r>
            <a:br>
              <a:rPr lang="zh-TW" altLang="en-US" sz="3600" b="1" u="sng">
                <a:solidFill>
                  <a:schemeClr val="tx1"/>
                </a:solidFill>
                <a:effectLst>
                  <a:outerShdw blurRad="38100" dist="38100" dir="2700000" algn="tl">
                    <a:srgbClr val="000000">
                      <a:alpha val="43137"/>
                    </a:srgbClr>
                  </a:outerShdw>
                </a:effectLst>
                <a:latin typeface="Verdana" panose="020B0604030504040204" pitchFamily="34" charset="0"/>
                <a:ea typeface="Verdana" charset="0"/>
                <a:cs typeface="Verdana" panose="020B0604030504040204" pitchFamily="34" charset="0"/>
              </a:rPr>
            </a:br>
            <a:r>
              <a:rPr lang="zh-TW" altLang="en-US" sz="3600" u="sng">
                <a:latin typeface="PMingLiU" panose="02020500000000000000" pitchFamily="18" charset="-120"/>
                <a:ea typeface="PMingLiU" panose="02020500000000000000" pitchFamily="18" charset="-120"/>
                <a:cs typeface="Verdana" charset="0"/>
              </a:rPr>
              <a:t>亦要</a:t>
            </a:r>
            <a:r>
              <a:rPr lang="zh-TW" altLang="en-US" sz="3600" u="sng">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防止</a:t>
            </a:r>
            <a:r>
              <a:rPr lang="zh-TW" altLang="en-US" sz="3600" u="sng">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三手煙</a:t>
            </a:r>
            <a:endParaRPr lang="en-US" sz="3600" b="1" u="sng">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sp>
        <p:nvSpPr>
          <p:cNvPr id="5" name="Content Placeholder 2"/>
          <p:cNvSpPr>
            <a:spLocks noGrp="1"/>
          </p:cNvSpPr>
          <p:nvPr>
            <p:ph idx="1"/>
          </p:nvPr>
        </p:nvSpPr>
        <p:spPr>
          <a:xfrm>
            <a:off x="344433" y="2616495"/>
            <a:ext cx="5583072" cy="4057265"/>
          </a:xfrm>
          <a:prstGeom prst="rect">
            <a:avLst/>
          </a:prstGeom>
        </p:spPr>
        <p:txBody>
          <a:bodyPr>
            <a:noAutofit/>
          </a:bodyPr>
          <a:lstStyle/>
          <a:p>
            <a:pPr marL="0" indent="0">
              <a:lnSpc>
                <a:spcPct val="100000"/>
              </a:lnSpc>
              <a:buNone/>
            </a:pPr>
            <a:r>
              <a:rPr lang="en-US" altLang="zh-CN" sz="2400" b="1">
                <a:latin typeface="Verdana" panose="020B0604030504040204" pitchFamily="34" charset="0"/>
                <a:ea typeface="Verdana" panose="020B0604030504040204" pitchFamily="34" charset="0"/>
                <a:cs typeface="Verdana" panose="020B0604030504040204" pitchFamily="34" charset="0"/>
              </a:rPr>
              <a:t>To further protect your children from cigarette smoke:</a:t>
            </a:r>
          </a:p>
          <a:p>
            <a:pPr lvl="1">
              <a:lnSpc>
                <a:spcPct val="100000"/>
              </a:lnSpc>
              <a:buFont typeface="Arial" panose="020B060402020202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Choose not to smoke in your home or car.</a:t>
            </a:r>
          </a:p>
          <a:p>
            <a:pPr lvl="1">
              <a:lnSpc>
                <a:spcPct val="100000"/>
              </a:lnSpc>
              <a:buFont typeface="Arial" panose="020B060402020202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Take a shower or change your clothes before touching or going near your children. </a:t>
            </a:r>
          </a:p>
        </p:txBody>
      </p:sp>
      <p:sp>
        <p:nvSpPr>
          <p:cNvPr id="6" name="Content Placeholder 2"/>
          <p:cNvSpPr txBox="1">
            <a:spLocks/>
          </p:cNvSpPr>
          <p:nvPr/>
        </p:nvSpPr>
        <p:spPr>
          <a:xfrm>
            <a:off x="6250111" y="3405266"/>
            <a:ext cx="5702201" cy="2384198"/>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zh-TW" altLang="en-US" sz="2800">
                <a:latin typeface="PMingLiU" panose="02020500000000000000" pitchFamily="18" charset="-120"/>
                <a:ea typeface="PMingLiU" panose="02020500000000000000" pitchFamily="18" charset="-120"/>
                <a:cs typeface="Verdana" charset="0"/>
              </a:rPr>
              <a:t>保護您的孩子免受吸煙：</a:t>
            </a:r>
            <a:endParaRPr lang="en-US" altLang="zh-TW" sz="2800">
              <a:latin typeface="PMingLiU" panose="02020500000000000000" pitchFamily="18" charset="-120"/>
              <a:ea typeface="PMingLiU" panose="02020500000000000000" pitchFamily="18" charset="-120"/>
              <a:cs typeface="Verdana" charset="0"/>
            </a:endParaRPr>
          </a:p>
          <a:p>
            <a:pPr lvl="1">
              <a:lnSpc>
                <a:spcPct val="100000"/>
              </a:lnSpc>
            </a:pPr>
            <a:r>
              <a:rPr lang="en-US" altLang="zh-CN" sz="2800">
                <a:latin typeface="PMingLiU" panose="02020500000000000000" pitchFamily="18" charset="-120"/>
                <a:ea typeface="PMingLiU" panose="02020500000000000000" pitchFamily="18" charset="-120"/>
                <a:cs typeface="Verdana" charset="0"/>
              </a:rPr>
              <a:t> </a:t>
            </a:r>
            <a:r>
              <a:rPr lang="zh-TW" altLang="en-US" sz="2800">
                <a:latin typeface="PMingLiU" panose="02020500000000000000" pitchFamily="18" charset="-120"/>
                <a:ea typeface="PMingLiU" panose="02020500000000000000" pitchFamily="18" charset="-120"/>
                <a:cs typeface="Verdana" charset="0"/>
              </a:rPr>
              <a:t>選擇不要在家裏或汽車</a:t>
            </a:r>
            <a:r>
              <a:rPr lang="zh-CN" altLang="en-US" sz="2800">
                <a:latin typeface="PMingLiU" panose="02020500000000000000" pitchFamily="18" charset="-120"/>
                <a:ea typeface="PMingLiU" panose="02020500000000000000" pitchFamily="18" charset="-120"/>
                <a:cs typeface="Verdana" charset="0"/>
              </a:rPr>
              <a:t>內</a:t>
            </a:r>
            <a:r>
              <a:rPr lang="zh-TW" altLang="en-US" sz="2800">
                <a:latin typeface="PMingLiU" panose="02020500000000000000" pitchFamily="18" charset="-120"/>
                <a:ea typeface="PMingLiU" panose="02020500000000000000" pitchFamily="18" charset="-120"/>
                <a:cs typeface="Verdana" charset="0"/>
              </a:rPr>
              <a:t>吸煙。</a:t>
            </a:r>
            <a:endParaRPr lang="en-US" altLang="zh-TW" sz="2800">
              <a:latin typeface="PMingLiU" panose="02020500000000000000" pitchFamily="18" charset="-120"/>
              <a:ea typeface="PMingLiU" panose="02020500000000000000" pitchFamily="18" charset="-120"/>
              <a:cs typeface="Verdana" charset="0"/>
            </a:endParaRPr>
          </a:p>
          <a:p>
            <a:pPr lvl="1">
              <a:lnSpc>
                <a:spcPct val="100000"/>
              </a:lnSpc>
            </a:pPr>
            <a:r>
              <a:rPr lang="en-US" altLang="zh-CN" sz="2800">
                <a:latin typeface="PMingLiU" panose="02020500000000000000" pitchFamily="18" charset="-120"/>
                <a:ea typeface="PMingLiU" panose="02020500000000000000" pitchFamily="18" charset="-120"/>
                <a:cs typeface="Verdana" charset="0"/>
              </a:rPr>
              <a:t> </a:t>
            </a:r>
            <a:r>
              <a:rPr lang="zh-TW" altLang="en-US" sz="2800">
                <a:latin typeface="PMingLiU" panose="02020500000000000000" pitchFamily="18" charset="-120"/>
                <a:ea typeface="PMingLiU" panose="02020500000000000000" pitchFamily="18" charset="-120"/>
                <a:cs typeface="Verdana" charset="0"/>
              </a:rPr>
              <a:t>在接觸或靠近你的孩子之前要洗澡或換衣服。</a:t>
            </a:r>
            <a:endParaRPr lang="en-US" altLang="zh-CN" sz="2800">
              <a:latin typeface="PMingLiU" panose="02020500000000000000" pitchFamily="18" charset="-120"/>
              <a:ea typeface="PMingLiU" panose="02020500000000000000" pitchFamily="18" charset="-120"/>
              <a:cs typeface="Verdana" charset="0"/>
            </a:endParaRPr>
          </a:p>
        </p:txBody>
      </p:sp>
      <p:pic>
        <p:nvPicPr>
          <p:cNvPr id="8" name="Picture 7">
            <a:extLst>
              <a:ext uri="{FF2B5EF4-FFF2-40B4-BE49-F238E27FC236}">
                <a16:creationId xmlns:a16="http://schemas.microsoft.com/office/drawing/2014/main" id="{532743DF-2A19-428D-A87C-150DCE138BF8}"/>
              </a:ext>
            </a:extLst>
          </p:cNvPr>
          <p:cNvPicPr>
            <a:picLocks noChangeAspect="1"/>
          </p:cNvPicPr>
          <p:nvPr/>
        </p:nvPicPr>
        <p:blipFill>
          <a:blip r:embed="rId2"/>
          <a:stretch>
            <a:fillRect/>
          </a:stretch>
        </p:blipFill>
        <p:spPr>
          <a:xfrm>
            <a:off x="10842706" y="6038198"/>
            <a:ext cx="848077" cy="625249"/>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FE0D66D9-082B-4345-905E-B1AA9250304D}"/>
              </a:ext>
            </a:extLst>
          </p:cNvPr>
          <p:cNvPicPr>
            <a:picLocks noChangeAspect="1"/>
          </p:cNvPicPr>
          <p:nvPr/>
        </p:nvPicPr>
        <p:blipFill>
          <a:blip r:embed="rId3"/>
          <a:stretch>
            <a:fillRect/>
          </a:stretch>
        </p:blipFill>
        <p:spPr>
          <a:xfrm>
            <a:off x="8862533" y="471107"/>
            <a:ext cx="2999113" cy="2102907"/>
          </a:xfrm>
          <a:prstGeom prst="rect">
            <a:avLst/>
          </a:prstGeom>
        </p:spPr>
      </p:pic>
      <p:pic>
        <p:nvPicPr>
          <p:cNvPr id="4" name="Picture 3" descr="Icon&#10;&#10;Description automatically generated">
            <a:extLst>
              <a:ext uri="{FF2B5EF4-FFF2-40B4-BE49-F238E27FC236}">
                <a16:creationId xmlns:a16="http://schemas.microsoft.com/office/drawing/2014/main" id="{8FC7C97D-612A-4799-A215-5CBC34D65F1F}"/>
              </a:ext>
            </a:extLst>
          </p:cNvPr>
          <p:cNvPicPr>
            <a:picLocks noChangeAspect="1"/>
          </p:cNvPicPr>
          <p:nvPr/>
        </p:nvPicPr>
        <p:blipFill>
          <a:blip r:embed="rId4"/>
          <a:stretch>
            <a:fillRect/>
          </a:stretch>
        </p:blipFill>
        <p:spPr>
          <a:xfrm>
            <a:off x="9042682" y="203153"/>
            <a:ext cx="2638813" cy="2638813"/>
          </a:xfrm>
          <a:prstGeom prst="rect">
            <a:avLst/>
          </a:prstGeom>
        </p:spPr>
      </p:pic>
      <p:sp>
        <p:nvSpPr>
          <p:cNvPr id="10" name="TextBox 9">
            <a:extLst>
              <a:ext uri="{FF2B5EF4-FFF2-40B4-BE49-F238E27FC236}">
                <a16:creationId xmlns:a16="http://schemas.microsoft.com/office/drawing/2014/main" id="{45DF9287-5F7E-4F12-BE2D-95EE6AA8DE3F}"/>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Centers for Disease Control and Prevention</a:t>
            </a:r>
            <a:endParaRPr lang="en-US" sz="1100"/>
          </a:p>
        </p:txBody>
      </p:sp>
    </p:spTree>
    <p:extLst>
      <p:ext uri="{BB962C8B-B14F-4D97-AF65-F5344CB8AC3E}">
        <p14:creationId xmlns:p14="http://schemas.microsoft.com/office/powerpoint/2010/main" val="348584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8320-94C2-46C5-A5FF-DB33AC93AFF9}"/>
              </a:ext>
            </a:extLst>
          </p:cNvPr>
          <p:cNvSpPr>
            <a:spLocks noGrp="1"/>
          </p:cNvSpPr>
          <p:nvPr>
            <p:ph type="title"/>
          </p:nvPr>
        </p:nvSpPr>
        <p:spPr>
          <a:xfrm>
            <a:off x="554732" y="421870"/>
            <a:ext cx="10571998" cy="970450"/>
          </a:xfrm>
        </p:spPr>
        <p:txBody>
          <a:bodyPr/>
          <a:lstStyle/>
          <a:p>
            <a:r>
              <a:rPr lang="en-US"/>
              <a:t>What are E-Cigarettes?</a:t>
            </a:r>
          </a:p>
        </p:txBody>
      </p:sp>
      <p:sp>
        <p:nvSpPr>
          <p:cNvPr id="3" name="Vertical Text Placeholder 2">
            <a:extLst>
              <a:ext uri="{FF2B5EF4-FFF2-40B4-BE49-F238E27FC236}">
                <a16:creationId xmlns:a16="http://schemas.microsoft.com/office/drawing/2014/main" id="{9DFA8433-56B9-4328-B820-568B77D3C11A}"/>
              </a:ext>
            </a:extLst>
          </p:cNvPr>
          <p:cNvSpPr>
            <a:spLocks noGrp="1"/>
          </p:cNvSpPr>
          <p:nvPr>
            <p:ph type="body" orient="vert" idx="1"/>
          </p:nvPr>
        </p:nvSpPr>
        <p:spPr>
          <a:xfrm>
            <a:off x="810001" y="2184401"/>
            <a:ext cx="5030730" cy="4441160"/>
          </a:xfrm>
        </p:spPr>
        <p:txBody>
          <a:bodyPr vert="horz"/>
          <a:lstStyle/>
          <a:p>
            <a:r>
              <a:rPr lang="en-US" sz="2000"/>
              <a:t>E-cigarettes come in many shapes and sizes and are known by many different names. Most have a battery, a heating element, and a place to hold a liquid.</a:t>
            </a:r>
          </a:p>
          <a:p>
            <a:r>
              <a:rPr lang="en-US" sz="2000"/>
              <a:t>E-cigarettes produce an aerosol by heating a liquid that usually contains nicotine, flavorings, and other chemicals that help to make the aerosol. Users inhale this aerosol into their lungs. </a:t>
            </a:r>
          </a:p>
          <a:p>
            <a:endParaRPr lang="en-US"/>
          </a:p>
        </p:txBody>
      </p:sp>
      <p:pic>
        <p:nvPicPr>
          <p:cNvPr id="4" name="Picture 2" descr="Related image">
            <a:extLst>
              <a:ext uri="{FF2B5EF4-FFF2-40B4-BE49-F238E27FC236}">
                <a16:creationId xmlns:a16="http://schemas.microsoft.com/office/drawing/2014/main" id="{5177B34E-1031-4DF3-9090-80CF9DBDFD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0656" y="130161"/>
            <a:ext cx="5278943" cy="2384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C246A2-4087-4C7A-B110-E7CF05DDFB03}"/>
              </a:ext>
            </a:extLst>
          </p:cNvPr>
          <p:cNvSpPr txBox="1"/>
          <p:nvPr/>
        </p:nvSpPr>
        <p:spPr>
          <a:xfrm>
            <a:off x="6810376" y="2802255"/>
            <a:ext cx="5057774" cy="2646878"/>
          </a:xfrm>
          <a:prstGeom prst="rect">
            <a:avLst/>
          </a:prstGeom>
          <a:noFill/>
        </p:spPr>
        <p:txBody>
          <a:bodyPr wrap="square" rtlCol="0">
            <a:spAutoFit/>
          </a:bodyPr>
          <a:lstStyle/>
          <a:p>
            <a:pPr marL="342900" indent="-342900">
              <a:buFont typeface="Arial" panose="020B0604020202020204" pitchFamily="34" charset="0"/>
              <a:buChar char="•"/>
            </a:pPr>
            <a:r>
              <a:rPr lang="zh-TW" altLang="en-US" sz="2200" b="1">
                <a:latin typeface="+mj-ea"/>
                <a:ea typeface="+mj-ea"/>
              </a:rPr>
              <a:t>電子煙有多種形狀和大小，並以許多不同的名稱而聞名，大多數都有電池</a:t>
            </a:r>
            <a:r>
              <a:rPr lang="zh-TW" altLang="en-US" sz="2200" b="1">
                <a:latin typeface="+mj-ea"/>
              </a:rPr>
              <a:t>，</a:t>
            </a:r>
            <a:r>
              <a:rPr lang="zh-TW" altLang="en-US" sz="2200" b="1">
                <a:latin typeface="+mj-ea"/>
                <a:ea typeface="+mj-ea"/>
              </a:rPr>
              <a:t>加熱器和一個盛放液體的地方。</a:t>
            </a:r>
            <a:endParaRPr lang="en-US" altLang="zh-TW" sz="2200" b="1">
              <a:latin typeface="+mj-ea"/>
              <a:ea typeface="+mj-ea"/>
            </a:endParaRPr>
          </a:p>
          <a:p>
            <a:endParaRPr lang="en-US" sz="1200" b="1">
              <a:latin typeface="+mj-ea"/>
              <a:ea typeface="+mj-ea"/>
            </a:endParaRPr>
          </a:p>
          <a:p>
            <a:pPr marL="342900" indent="-342900">
              <a:buFont typeface="Arial" panose="020B0604020202020204" pitchFamily="34" charset="0"/>
              <a:buChar char="•"/>
            </a:pPr>
            <a:r>
              <a:rPr lang="zh-TW" altLang="en-US" sz="2200" b="1">
                <a:latin typeface="+mj-ea"/>
                <a:ea typeface="+mj-ea"/>
              </a:rPr>
              <a:t>電子煙通過加熱尼古丁</a:t>
            </a:r>
            <a:r>
              <a:rPr lang="en-US" altLang="zh-TW" sz="2200" b="1">
                <a:latin typeface="+mj-ea"/>
                <a:ea typeface="+mj-ea"/>
              </a:rPr>
              <a:t>,</a:t>
            </a:r>
            <a:r>
              <a:rPr lang="zh-TW" altLang="en-US" sz="2200" b="1">
                <a:latin typeface="+mj-ea"/>
                <a:ea typeface="+mj-ea"/>
              </a:rPr>
              <a:t>調味劑</a:t>
            </a:r>
            <a:r>
              <a:rPr lang="en-US" altLang="zh-TW" sz="2200" b="1">
                <a:latin typeface="+mj-ea"/>
                <a:ea typeface="+mj-ea"/>
              </a:rPr>
              <a:t>,</a:t>
            </a:r>
            <a:r>
              <a:rPr lang="zh-TW" altLang="en-US" sz="2200" b="1">
                <a:latin typeface="+mj-ea"/>
                <a:ea typeface="+mj-ea"/>
              </a:rPr>
              <a:t>和其他有助於製造氣霧劑的化學物質的液體來產生氣霧，使用者將這氣霧劑吸入肺部。</a:t>
            </a:r>
            <a:endParaRPr lang="en-US" sz="2200" b="1">
              <a:highlight>
                <a:srgbClr val="0000FF"/>
              </a:highlight>
              <a:latin typeface="+mj-ea"/>
              <a:ea typeface="+mj-ea"/>
            </a:endParaRPr>
          </a:p>
        </p:txBody>
      </p:sp>
      <p:sp>
        <p:nvSpPr>
          <p:cNvPr id="6" name="TextBox 5">
            <a:extLst>
              <a:ext uri="{FF2B5EF4-FFF2-40B4-BE49-F238E27FC236}">
                <a16:creationId xmlns:a16="http://schemas.microsoft.com/office/drawing/2014/main" id="{ECC1F1BA-27DA-481F-8B0B-12B794830302}"/>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788898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69335" y="0"/>
            <a:ext cx="8693198" cy="1880558"/>
          </a:xfrm>
        </p:spPr>
        <p:txBody>
          <a:bodyPr>
            <a:noAutofit/>
          </a:bodyPr>
          <a:lstStyle/>
          <a:p>
            <a:r>
              <a:rPr lang="en-US" sz="3200"/>
              <a:t>Can smoking e-cigarettes harm you?</a:t>
            </a:r>
            <a:br>
              <a:rPr lang="en-US" sz="3200"/>
            </a:br>
            <a:r>
              <a:rPr lang="zh-TW" altLang="en-US"/>
              <a:t>吸電子煙會傷害你嗎？</a:t>
            </a:r>
            <a:br>
              <a:rPr lang="en-US"/>
            </a:br>
            <a:endParaRPr lang="en-US" sz="3200"/>
          </a:p>
        </p:txBody>
      </p:sp>
      <p:sp>
        <p:nvSpPr>
          <p:cNvPr id="5" name="Content Placeholder 2"/>
          <p:cNvSpPr>
            <a:spLocks noGrp="1"/>
          </p:cNvSpPr>
          <p:nvPr>
            <p:ph idx="1"/>
          </p:nvPr>
        </p:nvSpPr>
        <p:spPr>
          <a:xfrm>
            <a:off x="578911" y="2521108"/>
            <a:ext cx="5583072" cy="4057265"/>
          </a:xfrm>
          <a:prstGeom prst="rect">
            <a:avLst/>
          </a:prstGeom>
        </p:spPr>
        <p:txBody>
          <a:bodyPr>
            <a:noAutofit/>
          </a:bodyPr>
          <a:lstStyle/>
          <a:p>
            <a:pPr marL="0" indent="0">
              <a:lnSpc>
                <a:spcPct val="100000"/>
              </a:lnSpc>
              <a:buNone/>
            </a:pPr>
            <a:r>
              <a:rPr lang="en-US" altLang="zh-CN" sz="2000" b="1">
                <a:latin typeface="Verdana" panose="020B0604030504040204" pitchFamily="34" charset="0"/>
                <a:ea typeface="Verdana" panose="020B0604030504040204" pitchFamily="34" charset="0"/>
                <a:cs typeface="Verdana" panose="020B0604030504040204" pitchFamily="34" charset="0"/>
              </a:rPr>
              <a:t>The nicotine in e-cigarettes and regular cigarettes is addictive. Besides nicotine, e-cigarettes can contain harmful and potentially harmful ingredients, including: ultrafine particles that can be inhaled deep into the lungs. </a:t>
            </a:r>
            <a:r>
              <a:rPr lang="en-US" altLang="zh-CN" sz="2000" b="1" err="1">
                <a:latin typeface="Verdana" panose="020B0604030504040204" pitchFamily="34" charset="0"/>
                <a:ea typeface="Verdana" panose="020B0604030504040204" pitchFamily="34" charset="0"/>
                <a:cs typeface="Verdana" panose="020B0604030504040204" pitchFamily="34" charset="0"/>
              </a:rPr>
              <a:t>flavorants</a:t>
            </a:r>
            <a:r>
              <a:rPr lang="en-US" altLang="zh-CN" sz="2000" b="1">
                <a:latin typeface="Verdana" panose="020B0604030504040204" pitchFamily="34" charset="0"/>
                <a:ea typeface="Verdana" panose="020B0604030504040204" pitchFamily="34" charset="0"/>
                <a:cs typeface="Verdana" panose="020B0604030504040204" pitchFamily="34" charset="0"/>
              </a:rPr>
              <a:t> such as </a:t>
            </a:r>
            <a:r>
              <a:rPr lang="en-US" altLang="zh-CN" sz="2000" b="1" err="1">
                <a:latin typeface="Verdana" panose="020B0604030504040204" pitchFamily="34" charset="0"/>
                <a:ea typeface="Verdana" panose="020B0604030504040204" pitchFamily="34" charset="0"/>
                <a:cs typeface="Verdana" panose="020B0604030504040204" pitchFamily="34" charset="0"/>
              </a:rPr>
              <a:t>diacetyl</a:t>
            </a:r>
            <a:r>
              <a:rPr lang="en-US" altLang="zh-CN" sz="2000" b="1">
                <a:latin typeface="Verdana" panose="020B0604030504040204" pitchFamily="34" charset="0"/>
                <a:ea typeface="Verdana" panose="020B0604030504040204" pitchFamily="34" charset="0"/>
                <a:cs typeface="Verdana" panose="020B0604030504040204" pitchFamily="34" charset="0"/>
              </a:rPr>
              <a:t>, a chemical linked to serious lung disease.</a:t>
            </a:r>
          </a:p>
        </p:txBody>
      </p:sp>
      <p:sp>
        <p:nvSpPr>
          <p:cNvPr id="6" name="Content Placeholder 2"/>
          <p:cNvSpPr txBox="1">
            <a:spLocks/>
          </p:cNvSpPr>
          <p:nvPr/>
        </p:nvSpPr>
        <p:spPr>
          <a:xfrm>
            <a:off x="6131239" y="3057794"/>
            <a:ext cx="5702201" cy="2384198"/>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zh-TW" altLang="en-US" sz="2800">
                <a:latin typeface="PMingLiU" panose="02020500000000000000" pitchFamily="18" charset="-120"/>
                <a:ea typeface="PMingLiU" panose="02020500000000000000" pitchFamily="18" charset="-120"/>
                <a:cs typeface="Verdana" charset="0"/>
              </a:rPr>
              <a:t>電子香煙和普通香煙中的尼古丁會讓人上癮。 除尼古丁外，電子香煙還含有有害和潛在有害成分，包括</a:t>
            </a:r>
            <a:r>
              <a:rPr lang="en-US" altLang="zh-TW" sz="2800">
                <a:latin typeface="PMingLiU" panose="02020500000000000000" pitchFamily="18" charset="-120"/>
                <a:ea typeface="PMingLiU" panose="02020500000000000000" pitchFamily="18" charset="-120"/>
                <a:cs typeface="Verdana" charset="0"/>
              </a:rPr>
              <a:t>:</a:t>
            </a:r>
            <a:r>
              <a:rPr lang="zh-TW" altLang="en-US" sz="2800">
                <a:latin typeface="PMingLiU" panose="02020500000000000000" pitchFamily="18" charset="-120"/>
                <a:ea typeface="PMingLiU" panose="02020500000000000000" pitchFamily="18" charset="-120"/>
                <a:cs typeface="Verdana" charset="0"/>
              </a:rPr>
              <a:t>可深入肺部的</a:t>
            </a:r>
            <a:r>
              <a:rPr lang="zh-TW" altLang="en-US" sz="2800" cap="none">
                <a:solidFill>
                  <a:prstClr val="white"/>
                </a:solidFill>
                <a:latin typeface="PMingLiU" panose="02020500000000000000" pitchFamily="18" charset="-120"/>
                <a:ea typeface="PMingLiU" panose="02020500000000000000" pitchFamily="18" charset="-120"/>
                <a:cs typeface="Verdana" charset="0"/>
              </a:rPr>
              <a:t>有害</a:t>
            </a:r>
            <a:r>
              <a:rPr lang="zh-TW" altLang="en-US" sz="2800">
                <a:latin typeface="PMingLiU" panose="02020500000000000000" pitchFamily="18" charset="-120"/>
                <a:ea typeface="PMingLiU" panose="02020500000000000000" pitchFamily="18" charset="-120"/>
                <a:cs typeface="Verdana" charset="0"/>
              </a:rPr>
              <a:t>細顆粒。 所以電子香煙同樣危害身體健康。</a:t>
            </a:r>
            <a:endParaRPr lang="en-US" altLang="zh-CN" sz="2800">
              <a:latin typeface="PMingLiU" panose="02020500000000000000" pitchFamily="18" charset="-120"/>
              <a:ea typeface="PMingLiU" panose="02020500000000000000" pitchFamily="18" charset="-120"/>
              <a:cs typeface="Verdana"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0868" y="19289"/>
            <a:ext cx="3831132" cy="2549444"/>
          </a:xfrm>
          <a:prstGeom prst="rect">
            <a:avLst/>
          </a:prstGeom>
        </p:spPr>
      </p:pic>
      <p:pic>
        <p:nvPicPr>
          <p:cNvPr id="8" name="Picture 7">
            <a:extLst>
              <a:ext uri="{FF2B5EF4-FFF2-40B4-BE49-F238E27FC236}">
                <a16:creationId xmlns:a16="http://schemas.microsoft.com/office/drawing/2014/main" id="{C059FB64-8D51-417D-9F87-18005B33C99B}"/>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11" name="TextBox 10">
            <a:extLst>
              <a:ext uri="{FF2B5EF4-FFF2-40B4-BE49-F238E27FC236}">
                <a16:creationId xmlns:a16="http://schemas.microsoft.com/office/drawing/2014/main" id="{A74C7406-4A2A-48C0-9D1C-BF8C09D359DC}"/>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3217334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69335" y="0"/>
            <a:ext cx="8693198" cy="1880558"/>
          </a:xfrm>
        </p:spPr>
        <p:txBody>
          <a:bodyPr>
            <a:noAutofit/>
          </a:bodyPr>
          <a:lstStyle/>
          <a:p>
            <a:r>
              <a:rPr lang="en-US" sz="3200"/>
              <a:t>Can smoking e-cigarettes harm you?</a:t>
            </a:r>
            <a:br>
              <a:rPr lang="en-US" sz="3200"/>
            </a:br>
            <a:r>
              <a:rPr lang="zh-TW" altLang="en-US"/>
              <a:t>吸電子煙會傷害你嗎？</a:t>
            </a:r>
            <a:br>
              <a:rPr lang="en-US"/>
            </a:br>
            <a:endParaRPr lang="en-US" sz="3200"/>
          </a:p>
        </p:txBody>
      </p:sp>
      <p:sp>
        <p:nvSpPr>
          <p:cNvPr id="5" name="Content Placeholder 2"/>
          <p:cNvSpPr>
            <a:spLocks noGrp="1"/>
          </p:cNvSpPr>
          <p:nvPr>
            <p:ph idx="1"/>
          </p:nvPr>
        </p:nvSpPr>
        <p:spPr>
          <a:xfrm>
            <a:off x="455085" y="2929778"/>
            <a:ext cx="5583072" cy="2745243"/>
          </a:xfrm>
          <a:prstGeom prst="rect">
            <a:avLst/>
          </a:prstGeom>
        </p:spPr>
        <p:txBody>
          <a:bodyPr>
            <a:noAutofit/>
          </a:bodyPr>
          <a:lstStyle/>
          <a:p>
            <a:pPr marL="0" indent="0">
              <a:lnSpc>
                <a:spcPct val="100000"/>
              </a:lnSpc>
              <a:buNone/>
            </a:pPr>
            <a:r>
              <a:rPr lang="en-US" altLang="zh-CN" sz="2000" b="1">
                <a:latin typeface="Verdana" panose="020B0604030504040204" pitchFamily="34" charset="0"/>
                <a:ea typeface="Verdana" panose="020B0604030504040204" pitchFamily="34" charset="0"/>
                <a:cs typeface="Verdana" panose="020B0604030504040204" pitchFamily="34" charset="0"/>
              </a:rPr>
              <a:t>As of February 18, 2020, a total of 2,807 hospitalized EVALI cases or deaths have been reported to CDC from all 50 states, the District of Columbia, and two U.S. territories (Puerto Rico and U.S. Virgin Islands).</a:t>
            </a:r>
          </a:p>
        </p:txBody>
      </p:sp>
      <p:sp>
        <p:nvSpPr>
          <p:cNvPr id="6" name="Content Placeholder 2"/>
          <p:cNvSpPr txBox="1">
            <a:spLocks/>
          </p:cNvSpPr>
          <p:nvPr/>
        </p:nvSpPr>
        <p:spPr>
          <a:xfrm>
            <a:off x="6477000" y="2929778"/>
            <a:ext cx="5475312" cy="2745242"/>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zh-TW" altLang="en-US" sz="2200" b="1"/>
              <a:t>截至</a:t>
            </a:r>
            <a:r>
              <a:rPr lang="en-US" sz="2200" b="1"/>
              <a:t>2020</a:t>
            </a:r>
            <a:r>
              <a:rPr lang="zh-TW" altLang="en-US" sz="2200" b="1"/>
              <a:t>年</a:t>
            </a:r>
            <a:r>
              <a:rPr lang="en-US" sz="2200" b="1"/>
              <a:t>2</a:t>
            </a:r>
            <a:r>
              <a:rPr lang="zh-TW" altLang="en-US" sz="2200" b="1"/>
              <a:t>月</a:t>
            </a:r>
            <a:r>
              <a:rPr lang="en-US" sz="2200" b="1"/>
              <a:t>18</a:t>
            </a:r>
            <a:r>
              <a:rPr lang="zh-TW" altLang="en-US" sz="2200" b="1"/>
              <a:t>日，美國</a:t>
            </a:r>
            <a:r>
              <a:rPr lang="en-US" sz="2200" b="1"/>
              <a:t>50</a:t>
            </a:r>
            <a:r>
              <a:rPr lang="zh-TW" altLang="en-US" sz="2200" b="1"/>
              <a:t>個州，哥倫比亞特區和兩個美國領土（波多黎各和美屬維爾京群島）共同向美國疾病控制及預防中心 </a:t>
            </a:r>
            <a:r>
              <a:rPr lang="en-US" altLang="zh-TW" sz="2200" b="1"/>
              <a:t>(CDC) </a:t>
            </a:r>
            <a:r>
              <a:rPr lang="zh-TW" altLang="en-US" sz="2200" b="1"/>
              <a:t>報告了</a:t>
            </a:r>
            <a:r>
              <a:rPr lang="en-US" sz="2200" b="1"/>
              <a:t>2,807</a:t>
            </a:r>
            <a:r>
              <a:rPr lang="zh-TW" altLang="en-US" sz="2200" b="1"/>
              <a:t>宗有關電子煙相關的肺部損傷住院或死亡病例。</a:t>
            </a:r>
            <a:endParaRPr lang="en-US" altLang="zh-CN" sz="2200" b="1">
              <a:highlight>
                <a:srgbClr val="0000FF"/>
              </a:highlight>
              <a:latin typeface="PMingLiU" panose="02020500000000000000" pitchFamily="18" charset="-120"/>
              <a:ea typeface="PMingLiU" panose="02020500000000000000" pitchFamily="18" charset="-120"/>
              <a:cs typeface="Verdana"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759" y="0"/>
            <a:ext cx="3825241" cy="2546667"/>
          </a:xfrm>
          <a:prstGeom prst="rect">
            <a:avLst/>
          </a:prstGeom>
        </p:spPr>
      </p:pic>
      <p:pic>
        <p:nvPicPr>
          <p:cNvPr id="8" name="Picture 7">
            <a:extLst>
              <a:ext uri="{FF2B5EF4-FFF2-40B4-BE49-F238E27FC236}">
                <a16:creationId xmlns:a16="http://schemas.microsoft.com/office/drawing/2014/main" id="{5218E952-1EF5-429E-81D4-B1CFD350C429}"/>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10" name="TextBox 9">
            <a:extLst>
              <a:ext uri="{FF2B5EF4-FFF2-40B4-BE49-F238E27FC236}">
                <a16:creationId xmlns:a16="http://schemas.microsoft.com/office/drawing/2014/main" id="{B9A48F58-3605-4051-B82E-79769303D2A9}"/>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Centers for Disease Control and Prevention</a:t>
            </a:r>
            <a:endParaRPr lang="en-US" sz="1100"/>
          </a:p>
        </p:txBody>
      </p:sp>
    </p:spTree>
    <p:extLst>
      <p:ext uri="{BB962C8B-B14F-4D97-AF65-F5344CB8AC3E}">
        <p14:creationId xmlns:p14="http://schemas.microsoft.com/office/powerpoint/2010/main" val="379323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69335" y="0"/>
            <a:ext cx="8693198" cy="1880558"/>
          </a:xfrm>
        </p:spPr>
        <p:txBody>
          <a:bodyPr>
            <a:noAutofit/>
          </a:bodyPr>
          <a:lstStyle/>
          <a:p>
            <a:r>
              <a:rPr lang="en-US" sz="3200"/>
              <a:t>Can smoking e-cigarettes harm you?</a:t>
            </a:r>
            <a:br>
              <a:rPr lang="en-US" sz="3200"/>
            </a:br>
            <a:r>
              <a:rPr lang="zh-TW" altLang="en-US"/>
              <a:t>吸電子煙會傷害你嗎？</a:t>
            </a:r>
            <a:br>
              <a:rPr lang="en-US"/>
            </a:br>
            <a:endParaRPr lang="en-US" sz="3200"/>
          </a:p>
        </p:txBody>
      </p:sp>
      <p:sp>
        <p:nvSpPr>
          <p:cNvPr id="5" name="Content Placeholder 2"/>
          <p:cNvSpPr>
            <a:spLocks noGrp="1"/>
          </p:cNvSpPr>
          <p:nvPr>
            <p:ph idx="1"/>
          </p:nvPr>
        </p:nvSpPr>
        <p:spPr>
          <a:xfrm>
            <a:off x="169336" y="3734450"/>
            <a:ext cx="5583072" cy="1550273"/>
          </a:xfrm>
          <a:prstGeom prst="rect">
            <a:avLst/>
          </a:prstGeom>
        </p:spPr>
        <p:txBody>
          <a:bodyPr>
            <a:noAutofit/>
          </a:bodyPr>
          <a:lstStyle/>
          <a:p>
            <a:pPr marL="0" indent="0">
              <a:buNone/>
            </a:pPr>
            <a:endParaRPr lang="en-US"/>
          </a:p>
          <a:p>
            <a:pPr marL="0" indent="0">
              <a:lnSpc>
                <a:spcPct val="100000"/>
              </a:lnSpc>
              <a:buNone/>
            </a:pPr>
            <a:r>
              <a:rPr lang="en-US" altLang="zh-CN" sz="2000" b="1">
                <a:latin typeface="Verdana" panose="020B0604030504040204" pitchFamily="34" charset="0"/>
                <a:ea typeface="Verdana" panose="020B0604030504040204" pitchFamily="34" charset="0"/>
                <a:cs typeface="Verdana" panose="020B0604030504040204" pitchFamily="34" charset="0"/>
              </a:rPr>
              <a:t>Using E-Cigarette products is associated with severe pulmonary disease.</a:t>
            </a:r>
          </a:p>
          <a:p>
            <a:pPr marL="0" indent="0">
              <a:lnSpc>
                <a:spcPct val="100000"/>
              </a:lnSpc>
              <a:buNone/>
            </a:pPr>
            <a:endParaRPr lang="en-US" altLang="zh-CN" sz="2000" b="1">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nvSpPr>
        <p:spPr>
          <a:xfrm>
            <a:off x="6250111" y="3835034"/>
            <a:ext cx="5702201" cy="1212454"/>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zh-TW" altLang="en-US" sz="2800">
                <a:latin typeface="PMingLiU" panose="02020500000000000000" pitchFamily="18" charset="-120"/>
                <a:ea typeface="PMingLiU" panose="02020500000000000000" pitchFamily="18" charset="-120"/>
                <a:cs typeface="Verdana" charset="0"/>
              </a:rPr>
              <a:t>使用電子香煙相</a:t>
            </a:r>
            <a:r>
              <a:rPr lang="zh-CN" altLang="en-US" sz="2800">
                <a:latin typeface="PMingLiU" panose="02020500000000000000" pitchFamily="18" charset="-120"/>
                <a:ea typeface="PMingLiU" panose="02020500000000000000" pitchFamily="18" charset="-120"/>
                <a:cs typeface="Verdana" charset="0"/>
              </a:rPr>
              <a:t>關的</a:t>
            </a:r>
            <a:r>
              <a:rPr lang="zh-TW" altLang="en-US" sz="2800">
                <a:latin typeface="PMingLiU" panose="02020500000000000000" pitchFamily="18" charset="-120"/>
                <a:ea typeface="PMingLiU" panose="02020500000000000000" pitchFamily="18" charset="-120"/>
                <a:cs typeface="Verdana" charset="0"/>
              </a:rPr>
              <a:t>產品會導致肺部嚴重疾病</a:t>
            </a:r>
            <a:endParaRPr lang="en-US" altLang="zh-CN" sz="2800">
              <a:latin typeface="PMingLiU" panose="02020500000000000000" pitchFamily="18" charset="-120"/>
              <a:ea typeface="PMingLiU" panose="02020500000000000000" pitchFamily="18" charset="-120"/>
              <a:cs typeface="Verdana" charset="0"/>
            </a:endParaRPr>
          </a:p>
        </p:txBody>
      </p:sp>
      <p:pic>
        <p:nvPicPr>
          <p:cNvPr id="8" name="Picture 7"/>
          <p:cNvPicPr>
            <a:picLocks noChangeAspect="1"/>
          </p:cNvPicPr>
          <p:nvPr/>
        </p:nvPicPr>
        <p:blipFill>
          <a:blip r:embed="rId2"/>
          <a:stretch>
            <a:fillRect/>
          </a:stretch>
        </p:blipFill>
        <p:spPr>
          <a:xfrm>
            <a:off x="7946136" y="0"/>
            <a:ext cx="4245864" cy="3539397"/>
          </a:xfrm>
          <a:prstGeom prst="rect">
            <a:avLst/>
          </a:prstGeom>
        </p:spPr>
      </p:pic>
      <p:pic>
        <p:nvPicPr>
          <p:cNvPr id="10" name="Picture 9">
            <a:extLst>
              <a:ext uri="{FF2B5EF4-FFF2-40B4-BE49-F238E27FC236}">
                <a16:creationId xmlns:a16="http://schemas.microsoft.com/office/drawing/2014/main" id="{6B97BAC6-EFF7-4617-BBE9-90A011824E5E}"/>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11" name="TextBox 10">
            <a:extLst>
              <a:ext uri="{FF2B5EF4-FFF2-40B4-BE49-F238E27FC236}">
                <a16:creationId xmlns:a16="http://schemas.microsoft.com/office/drawing/2014/main" id="{945B99DD-562A-4801-9D91-B662B8F34F5A}"/>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2976188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3402-BBD5-46C0-9240-45BF3E675BB8}"/>
              </a:ext>
            </a:extLst>
          </p:cNvPr>
          <p:cNvSpPr>
            <a:spLocks noGrp="1"/>
          </p:cNvSpPr>
          <p:nvPr>
            <p:ph type="title"/>
          </p:nvPr>
        </p:nvSpPr>
        <p:spPr>
          <a:xfrm>
            <a:off x="810000" y="447188"/>
            <a:ext cx="10571998" cy="1210162"/>
          </a:xfrm>
        </p:spPr>
        <p:txBody>
          <a:bodyPr/>
          <a:lstStyle/>
          <a:p>
            <a:pPr algn="ctr"/>
            <a:r>
              <a:rPr lang="en-US" sz="3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Partners</a:t>
            </a:r>
            <a:br>
              <a:rPr lang="en-US" sz="3600" b="0">
                <a:effectLst>
                  <a:outerShdw blurRad="38100" dist="38100" dir="2700000" algn="tl">
                    <a:srgbClr val="000000">
                      <a:alpha val="43137"/>
                    </a:srgbClr>
                  </a:outerShdw>
                </a:effectLst>
              </a:rPr>
            </a:br>
            <a:r>
              <a:rPr lang="zh-TW" altLang="en-US">
                <a:effectLst>
                  <a:outerShdw blurRad="38100" dist="38100" dir="2700000" algn="tl">
                    <a:srgbClr val="000000">
                      <a:alpha val="43137"/>
                    </a:srgbClr>
                  </a:outerShdw>
                </a:effectLst>
              </a:rPr>
              <a:t>合作機構</a:t>
            </a:r>
            <a:endParaRPr lang="en-US">
              <a:effectLst>
                <a:outerShdw blurRad="38100" dist="38100" dir="2700000" algn="tl">
                  <a:srgbClr val="000000">
                    <a:alpha val="43137"/>
                  </a:srgbClr>
                </a:outerShdw>
              </a:effectLst>
            </a:endParaRPr>
          </a:p>
        </p:txBody>
      </p:sp>
      <p:pic>
        <p:nvPicPr>
          <p:cNvPr id="17" name="Picture 16">
            <a:extLst>
              <a:ext uri="{FF2B5EF4-FFF2-40B4-BE49-F238E27FC236}">
                <a16:creationId xmlns:a16="http://schemas.microsoft.com/office/drawing/2014/main" id="{6CF88D8F-1743-4D13-8680-C89CE0A638BC}"/>
              </a:ext>
            </a:extLst>
          </p:cNvPr>
          <p:cNvPicPr>
            <a:picLocks noChangeAspect="1"/>
          </p:cNvPicPr>
          <p:nvPr/>
        </p:nvPicPr>
        <p:blipFill>
          <a:blip r:embed="rId2"/>
          <a:stretch>
            <a:fillRect/>
          </a:stretch>
        </p:blipFill>
        <p:spPr>
          <a:xfrm>
            <a:off x="7244359" y="2783733"/>
            <a:ext cx="4367845" cy="91440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7644D2E1-A090-4BB5-8BD4-997E369E0B50}"/>
              </a:ext>
            </a:extLst>
          </p:cNvPr>
          <p:cNvPicPr>
            <a:picLocks noChangeAspect="1"/>
          </p:cNvPicPr>
          <p:nvPr/>
        </p:nvPicPr>
        <p:blipFill>
          <a:blip r:embed="rId3"/>
          <a:stretch>
            <a:fillRect/>
          </a:stretch>
        </p:blipFill>
        <p:spPr>
          <a:xfrm>
            <a:off x="699429" y="2767695"/>
            <a:ext cx="5792781" cy="822960"/>
          </a:xfrm>
          <a:prstGeom prst="rect">
            <a:avLst/>
          </a:prstGeom>
        </p:spPr>
      </p:pic>
      <p:pic>
        <p:nvPicPr>
          <p:cNvPr id="10" name="Picture 9">
            <a:extLst>
              <a:ext uri="{FF2B5EF4-FFF2-40B4-BE49-F238E27FC236}">
                <a16:creationId xmlns:a16="http://schemas.microsoft.com/office/drawing/2014/main" id="{6A895183-3CEA-4C1D-9484-605CF62074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3413" y="4504111"/>
            <a:ext cx="3858485" cy="1214781"/>
          </a:xfrm>
          <a:prstGeom prst="rect">
            <a:avLst/>
          </a:prstGeom>
        </p:spPr>
      </p:pic>
      <p:pic>
        <p:nvPicPr>
          <p:cNvPr id="11" name="Picture 10">
            <a:extLst>
              <a:ext uri="{FF2B5EF4-FFF2-40B4-BE49-F238E27FC236}">
                <a16:creationId xmlns:a16="http://schemas.microsoft.com/office/drawing/2014/main" id="{B0B967DD-5ABC-4906-BB87-54BEA15AA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6435" y="4375436"/>
            <a:ext cx="1459494" cy="1407370"/>
          </a:xfrm>
          <a:prstGeom prst="rect">
            <a:avLst/>
          </a:prstGeom>
        </p:spPr>
      </p:pic>
      <p:pic>
        <p:nvPicPr>
          <p:cNvPr id="7" name="Picture 6" descr="Logo&#10;&#10;Description automatically generated">
            <a:extLst>
              <a:ext uri="{FF2B5EF4-FFF2-40B4-BE49-F238E27FC236}">
                <a16:creationId xmlns:a16="http://schemas.microsoft.com/office/drawing/2014/main" id="{27E71E15-1877-4290-99AE-B91A2DD7FBCE}"/>
              </a:ext>
            </a:extLst>
          </p:cNvPr>
          <p:cNvPicPr>
            <a:picLocks noChangeAspect="1"/>
          </p:cNvPicPr>
          <p:nvPr/>
        </p:nvPicPr>
        <p:blipFill>
          <a:blip r:embed="rId6"/>
          <a:stretch>
            <a:fillRect/>
          </a:stretch>
        </p:blipFill>
        <p:spPr>
          <a:xfrm>
            <a:off x="2139383" y="4344279"/>
            <a:ext cx="1505606" cy="1828800"/>
          </a:xfrm>
          <a:prstGeom prst="rect">
            <a:avLst/>
          </a:prstGeom>
        </p:spPr>
      </p:pic>
    </p:spTree>
    <p:extLst>
      <p:ext uri="{BB962C8B-B14F-4D97-AF65-F5344CB8AC3E}">
        <p14:creationId xmlns:p14="http://schemas.microsoft.com/office/powerpoint/2010/main" val="1261711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69335" y="0"/>
            <a:ext cx="8693198" cy="1880558"/>
          </a:xfrm>
        </p:spPr>
        <p:txBody>
          <a:bodyPr>
            <a:noAutofit/>
          </a:bodyPr>
          <a:lstStyle/>
          <a:p>
            <a:r>
              <a:rPr lang="en-US" sz="3200"/>
              <a:t>Can smoking e-cigarettes harm you?</a:t>
            </a:r>
            <a:br>
              <a:rPr lang="en-US" sz="3200"/>
            </a:br>
            <a:r>
              <a:rPr lang="zh-TW" altLang="en-US"/>
              <a:t>吸電子煙會傷害你嗎？</a:t>
            </a:r>
            <a:br>
              <a:rPr lang="en-US"/>
            </a:br>
            <a:endParaRPr lang="en-US" sz="3200"/>
          </a:p>
        </p:txBody>
      </p:sp>
      <p:sp>
        <p:nvSpPr>
          <p:cNvPr id="5" name="Content Placeholder 2"/>
          <p:cNvSpPr>
            <a:spLocks noGrp="1"/>
          </p:cNvSpPr>
          <p:nvPr>
            <p:ph idx="1"/>
          </p:nvPr>
        </p:nvSpPr>
        <p:spPr>
          <a:xfrm>
            <a:off x="288208" y="3044221"/>
            <a:ext cx="5583072" cy="3347435"/>
          </a:xfrm>
          <a:prstGeom prst="rect">
            <a:avLst/>
          </a:prstGeom>
        </p:spPr>
        <p:txBody>
          <a:bodyPr>
            <a:noAutofit/>
          </a:bodyPr>
          <a:lstStyle/>
          <a:p>
            <a:pPr marL="0" indent="0">
              <a:lnSpc>
                <a:spcPct val="100000"/>
              </a:lnSpc>
              <a:buNone/>
            </a:pPr>
            <a:endParaRPr lang="en-US" altLang="zh-CN" sz="2000" b="1">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buNone/>
            </a:pPr>
            <a:endParaRPr lang="en-US" altLang="zh-CN" sz="2000" b="1">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spcBef>
                <a:spcPts val="0"/>
              </a:spcBef>
              <a:buNone/>
            </a:pPr>
            <a:r>
              <a:rPr lang="en-US" altLang="zh-CN" sz="2000" b="1">
                <a:latin typeface="Verdana" panose="020B0604030504040204" pitchFamily="34" charset="0"/>
                <a:ea typeface="Verdana" panose="020B0604030504040204" pitchFamily="34" charset="0"/>
                <a:cs typeface="Verdana" panose="020B0604030504040204" pitchFamily="34" charset="0"/>
              </a:rPr>
              <a:t>Symptoms include :</a:t>
            </a:r>
          </a:p>
          <a:p>
            <a:pPr>
              <a:lnSpc>
                <a:spcPct val="100000"/>
              </a:lnSpc>
              <a:spcBef>
                <a:spcPts val="0"/>
              </a:spcBef>
              <a:buClr>
                <a:schemeClr val="tx1"/>
              </a:buClr>
              <a:buFont typeface="Verdana" panose="020B060403050404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Cough, Shortness of Breath</a:t>
            </a:r>
          </a:p>
          <a:p>
            <a:pPr>
              <a:lnSpc>
                <a:spcPct val="100000"/>
              </a:lnSpc>
              <a:spcBef>
                <a:spcPts val="0"/>
              </a:spcBef>
              <a:buClr>
                <a:schemeClr val="tx1"/>
              </a:buClr>
              <a:buFont typeface="Verdana" panose="020B060403050404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Chest Pain</a:t>
            </a:r>
          </a:p>
          <a:p>
            <a:pPr>
              <a:lnSpc>
                <a:spcPct val="100000"/>
              </a:lnSpc>
              <a:spcBef>
                <a:spcPts val="0"/>
              </a:spcBef>
              <a:buClr>
                <a:schemeClr val="tx1"/>
              </a:buClr>
              <a:buFont typeface="Verdana" panose="020B060403050404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Nausea, Vomiting, Diarrhea</a:t>
            </a:r>
          </a:p>
          <a:p>
            <a:pPr>
              <a:lnSpc>
                <a:spcPct val="100000"/>
              </a:lnSpc>
              <a:spcBef>
                <a:spcPts val="0"/>
              </a:spcBef>
              <a:buClr>
                <a:schemeClr val="tx1"/>
              </a:buClr>
              <a:buFont typeface="Verdana" panose="020B0604030504040204" pitchFamily="34" charset="0"/>
              <a:buChar char="•"/>
            </a:pPr>
            <a:r>
              <a:rPr lang="en-US" altLang="zh-CN" sz="2000" b="1">
                <a:latin typeface="Verdana" panose="020B0604030504040204" pitchFamily="34" charset="0"/>
                <a:ea typeface="Verdana" panose="020B0604030504040204" pitchFamily="34" charset="0"/>
                <a:cs typeface="Verdana" panose="020B0604030504040204" pitchFamily="34" charset="0"/>
              </a:rPr>
              <a:t>Fatigue, Fever, Weight Loss</a:t>
            </a:r>
          </a:p>
          <a:p>
            <a:pPr marL="0" indent="0">
              <a:lnSpc>
                <a:spcPct val="100000"/>
              </a:lnSpc>
              <a:spcBef>
                <a:spcPts val="0"/>
              </a:spcBef>
              <a:buNone/>
            </a:pPr>
            <a:endParaRPr lang="en-US" altLang="zh-CN" sz="2000" b="1">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spcBef>
                <a:spcPts val="0"/>
              </a:spcBef>
              <a:buNone/>
            </a:pPr>
            <a:r>
              <a:rPr lang="en-US" altLang="zh-CN" sz="2000" b="1">
                <a:latin typeface="Verdana" panose="020B0604030504040204" pitchFamily="34" charset="0"/>
                <a:ea typeface="Verdana" panose="020B0604030504040204" pitchFamily="34" charset="0"/>
                <a:cs typeface="Verdana" panose="020B0604030504040204" pitchFamily="34" charset="0"/>
              </a:rPr>
              <a:t>Symptoms can develop within a few days or several weeks after</a:t>
            </a:r>
          </a:p>
          <a:p>
            <a:pPr marL="0" indent="0">
              <a:lnSpc>
                <a:spcPct val="100000"/>
              </a:lnSpc>
              <a:buNone/>
            </a:pPr>
            <a:endParaRPr lang="en-US" altLang="zh-CN" sz="2000" b="1">
              <a:latin typeface="Verdana" panose="020B0604030504040204" pitchFamily="34" charset="0"/>
              <a:ea typeface="Verdana" panose="020B0604030504040204" pitchFamily="34" charset="0"/>
              <a:cs typeface="Verdana" panose="020B0604030504040204" pitchFamily="34" charset="0"/>
            </a:endParaRPr>
          </a:p>
          <a:p>
            <a:pPr marL="0" indent="0">
              <a:lnSpc>
                <a:spcPct val="100000"/>
              </a:lnSpc>
              <a:buNone/>
            </a:pPr>
            <a:endParaRPr lang="en-US" altLang="zh-CN" sz="2000" b="1">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2"/>
          <p:cNvSpPr txBox="1">
            <a:spLocks/>
          </p:cNvSpPr>
          <p:nvPr/>
        </p:nvSpPr>
        <p:spPr>
          <a:xfrm>
            <a:off x="6482652" y="3199088"/>
            <a:ext cx="5702201" cy="271708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spcBef>
                <a:spcPts val="0"/>
              </a:spcBef>
              <a:buNone/>
            </a:pPr>
            <a:r>
              <a:rPr lang="zh-TW" altLang="en-US" sz="2800">
                <a:latin typeface="PMingLiU" panose="02020500000000000000" pitchFamily="18" charset="-120"/>
                <a:ea typeface="PMingLiU" panose="02020500000000000000" pitchFamily="18" charset="-120"/>
                <a:cs typeface="Verdana" charset="0"/>
              </a:rPr>
              <a:t>症狀包括：</a:t>
            </a:r>
          </a:p>
          <a:p>
            <a:pPr marL="457200" indent="-457200">
              <a:lnSpc>
                <a:spcPct val="100000"/>
              </a:lnSpc>
              <a:spcBef>
                <a:spcPts val="0"/>
              </a:spcBef>
              <a:buClr>
                <a:schemeClr val="tx1"/>
              </a:buClr>
              <a:buFont typeface="Wingdings" panose="05000000000000000000" pitchFamily="2" charset="2"/>
              <a:buChar char=""/>
            </a:pPr>
            <a:r>
              <a:rPr lang="zh-TW" altLang="en-US" sz="2800">
                <a:latin typeface="PMingLiU" panose="02020500000000000000" pitchFamily="18" charset="-120"/>
                <a:ea typeface="PMingLiU" panose="02020500000000000000" pitchFamily="18" charset="-120"/>
                <a:cs typeface="Verdana" charset="0"/>
              </a:rPr>
              <a:t>咳嗽，呼吸急促</a:t>
            </a:r>
          </a:p>
          <a:p>
            <a:pPr marL="457200" indent="-457200">
              <a:lnSpc>
                <a:spcPct val="100000"/>
              </a:lnSpc>
              <a:spcBef>
                <a:spcPts val="0"/>
              </a:spcBef>
              <a:buClr>
                <a:schemeClr val="tx1"/>
              </a:buClr>
              <a:buFont typeface="Wingdings" panose="05000000000000000000" pitchFamily="2" charset="2"/>
              <a:buChar char=""/>
            </a:pPr>
            <a:r>
              <a:rPr lang="zh-TW" altLang="en-US" sz="2800">
                <a:latin typeface="PMingLiU" panose="02020500000000000000" pitchFamily="18" charset="-120"/>
                <a:ea typeface="PMingLiU" panose="02020500000000000000" pitchFamily="18" charset="-120"/>
                <a:cs typeface="Verdana" charset="0"/>
              </a:rPr>
              <a:t>胸痛</a:t>
            </a:r>
          </a:p>
          <a:p>
            <a:pPr marL="457200" indent="-457200">
              <a:lnSpc>
                <a:spcPct val="100000"/>
              </a:lnSpc>
              <a:spcBef>
                <a:spcPts val="0"/>
              </a:spcBef>
              <a:buClr>
                <a:schemeClr val="tx1"/>
              </a:buClr>
              <a:buFont typeface="Wingdings" panose="05000000000000000000" pitchFamily="2" charset="2"/>
              <a:buChar char=""/>
            </a:pPr>
            <a:r>
              <a:rPr lang="zh-TW" altLang="en-US" sz="2800">
                <a:latin typeface="PMingLiU" panose="02020500000000000000" pitchFamily="18" charset="-120"/>
                <a:ea typeface="PMingLiU" panose="02020500000000000000" pitchFamily="18" charset="-120"/>
                <a:cs typeface="Verdana" charset="0"/>
              </a:rPr>
              <a:t>噁心，嘔吐，腹瀉</a:t>
            </a:r>
          </a:p>
          <a:p>
            <a:pPr marL="457200" indent="-457200">
              <a:lnSpc>
                <a:spcPct val="100000"/>
              </a:lnSpc>
              <a:spcBef>
                <a:spcPts val="0"/>
              </a:spcBef>
              <a:buClr>
                <a:schemeClr val="tx1"/>
              </a:buClr>
              <a:buFont typeface="Wingdings" panose="05000000000000000000" pitchFamily="2" charset="2"/>
              <a:buChar char=""/>
            </a:pPr>
            <a:r>
              <a:rPr lang="zh-TW" altLang="en-US" sz="2800">
                <a:latin typeface="PMingLiU" panose="02020500000000000000" pitchFamily="18" charset="-120"/>
                <a:ea typeface="PMingLiU" panose="02020500000000000000" pitchFamily="18" charset="-120"/>
                <a:cs typeface="Verdana" charset="0"/>
              </a:rPr>
              <a:t>疲勞，發燒，體重減輕</a:t>
            </a:r>
          </a:p>
          <a:p>
            <a:pPr marL="0" indent="0">
              <a:lnSpc>
                <a:spcPct val="100000"/>
              </a:lnSpc>
              <a:spcBef>
                <a:spcPts val="0"/>
              </a:spcBef>
              <a:buNone/>
            </a:pPr>
            <a:endParaRPr lang="en-US" altLang="zh-TW" sz="2800">
              <a:latin typeface="PMingLiU" panose="02020500000000000000" pitchFamily="18" charset="-120"/>
              <a:ea typeface="PMingLiU" panose="02020500000000000000" pitchFamily="18" charset="-120"/>
              <a:cs typeface="Verdana" charset="0"/>
            </a:endParaRPr>
          </a:p>
          <a:p>
            <a:pPr marL="0" indent="0">
              <a:lnSpc>
                <a:spcPct val="100000"/>
              </a:lnSpc>
              <a:spcBef>
                <a:spcPts val="0"/>
              </a:spcBef>
              <a:buNone/>
            </a:pPr>
            <a:r>
              <a:rPr lang="zh-TW" altLang="en-US" sz="2800">
                <a:latin typeface="PMingLiU" panose="02020500000000000000" pitchFamily="18" charset="-120"/>
                <a:ea typeface="PMingLiU" panose="02020500000000000000" pitchFamily="18" charset="-120"/>
                <a:cs typeface="Verdana" charset="0"/>
              </a:rPr>
              <a:t>症狀在幾天到幾週內發展</a:t>
            </a:r>
            <a:endParaRPr lang="en-US" altLang="zh-CN" sz="2800">
              <a:latin typeface="PMingLiU" panose="02020500000000000000" pitchFamily="18" charset="-120"/>
              <a:ea typeface="PMingLiU" panose="02020500000000000000" pitchFamily="18" charset="-120"/>
              <a:cs typeface="Verdana" charset="0"/>
            </a:endParaRPr>
          </a:p>
        </p:txBody>
      </p:sp>
      <p:pic>
        <p:nvPicPr>
          <p:cNvPr id="4" name="Picture 3"/>
          <p:cNvPicPr>
            <a:picLocks noChangeAspect="1"/>
          </p:cNvPicPr>
          <p:nvPr/>
        </p:nvPicPr>
        <p:blipFill>
          <a:blip r:embed="rId2"/>
          <a:stretch>
            <a:fillRect/>
          </a:stretch>
        </p:blipFill>
        <p:spPr>
          <a:xfrm>
            <a:off x="8970264" y="0"/>
            <a:ext cx="3214589" cy="3307370"/>
          </a:xfrm>
          <a:prstGeom prst="rect">
            <a:avLst/>
          </a:prstGeom>
        </p:spPr>
      </p:pic>
      <p:pic>
        <p:nvPicPr>
          <p:cNvPr id="8" name="Picture 7">
            <a:extLst>
              <a:ext uri="{FF2B5EF4-FFF2-40B4-BE49-F238E27FC236}">
                <a16:creationId xmlns:a16="http://schemas.microsoft.com/office/drawing/2014/main" id="{49B6358F-E6B0-4FA9-8C3E-1F54FCDA7EC5}"/>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7" name="TextBox 6">
            <a:extLst>
              <a:ext uri="{FF2B5EF4-FFF2-40B4-BE49-F238E27FC236}">
                <a16:creationId xmlns:a16="http://schemas.microsoft.com/office/drawing/2014/main" id="{D905273D-D6A3-41A9-B787-AEAD6FCD3BBD}"/>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2088786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63127" y="2455702"/>
            <a:ext cx="5975417" cy="289495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r>
              <a:rPr lang="en-US" altLang="zh-CN" sz="2600" b="1">
                <a:latin typeface="Verdana" panose="020B0604030504040204" pitchFamily="34" charset="0"/>
                <a:ea typeface="Verdana" panose="020B0604030504040204" pitchFamily="34" charset="0"/>
                <a:cs typeface="Verdana" panose="020B0604030504040204" pitchFamily="34" charset="0"/>
              </a:rPr>
              <a:t>CDC warns to </a:t>
            </a:r>
            <a:r>
              <a:rPr lang="en-US" altLang="zh-CN" sz="2600" b="1" u="sng">
                <a:solidFill>
                  <a:srgbClr val="FF0000"/>
                </a:solidFill>
                <a:latin typeface="Verdana" panose="020B0604030504040204" pitchFamily="34" charset="0"/>
                <a:ea typeface="Verdana" panose="020B0604030504040204" pitchFamily="34" charset="0"/>
                <a:cs typeface="Verdana" panose="020B0604030504040204" pitchFamily="34" charset="0"/>
              </a:rPr>
              <a:t>stop vaping!</a:t>
            </a:r>
          </a:p>
          <a:p>
            <a:pPr marL="0" indent="0">
              <a:lnSpc>
                <a:spcPct val="100000"/>
              </a:lnSpc>
              <a:buNone/>
            </a:pPr>
            <a:r>
              <a:rPr lang="zh-TW" altLang="en-US" sz="3600">
                <a:latin typeface="PMingLiU" panose="02020500000000000000" pitchFamily="18" charset="-120"/>
                <a:ea typeface="PMingLiU" panose="02020500000000000000" pitchFamily="18" charset="-120"/>
                <a:cs typeface="Verdana" charset="0"/>
              </a:rPr>
              <a:t>疾病控制及預防中心</a:t>
            </a:r>
            <a:endParaRPr lang="en-US" altLang="zh-TW" sz="3600">
              <a:latin typeface="PMingLiU" panose="02020500000000000000" pitchFamily="18" charset="-120"/>
              <a:ea typeface="PMingLiU" panose="02020500000000000000" pitchFamily="18" charset="-120"/>
              <a:cs typeface="Verdana" charset="0"/>
            </a:endParaRPr>
          </a:p>
          <a:p>
            <a:pPr marL="0" indent="0">
              <a:lnSpc>
                <a:spcPct val="100000"/>
              </a:lnSpc>
              <a:buNone/>
            </a:pPr>
            <a:r>
              <a:rPr lang="zh-TW" altLang="en-US" sz="3600" b="1">
                <a:latin typeface="PMingLiU" panose="02020500000000000000" pitchFamily="18" charset="-120"/>
                <a:ea typeface="PMingLiU" panose="02020500000000000000" pitchFamily="18" charset="-120"/>
                <a:cs typeface="Verdana" charset="0"/>
              </a:rPr>
              <a:t>警告說要</a:t>
            </a:r>
            <a:r>
              <a:rPr lang="zh-TW" altLang="en-US" sz="3600" b="1" u="sng">
                <a:solidFill>
                  <a:srgbClr val="FF0000"/>
                </a:solidFill>
                <a:latin typeface="PMingLiU" panose="02020500000000000000" pitchFamily="18" charset="-120"/>
                <a:ea typeface="PMingLiU" panose="02020500000000000000" pitchFamily="18" charset="-120"/>
                <a:cs typeface="Verdana" charset="0"/>
              </a:rPr>
              <a:t>停止吸電子煙</a:t>
            </a:r>
            <a:r>
              <a:rPr lang="zh-TW" altLang="en-US" sz="4800" b="1" u="sng">
                <a:solidFill>
                  <a:srgbClr val="FF0000"/>
                </a:solidFill>
                <a:latin typeface="PMingLiU" panose="02020500000000000000" pitchFamily="18" charset="-120"/>
                <a:ea typeface="PMingLiU" panose="02020500000000000000" pitchFamily="18" charset="-120"/>
                <a:cs typeface="Verdana" charset="0"/>
              </a:rPr>
              <a:t>！</a:t>
            </a:r>
            <a:endParaRPr lang="en-US" altLang="zh-CN" sz="4800" b="1" u="sng">
              <a:solidFill>
                <a:srgbClr val="FF0000"/>
              </a:solidFill>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D26EBC47-8AA5-41E3-B7AB-9A54F186B741}"/>
              </a:ext>
            </a:extLst>
          </p:cNvPr>
          <p:cNvPicPr>
            <a:picLocks noChangeAspect="1"/>
          </p:cNvPicPr>
          <p:nvPr/>
        </p:nvPicPr>
        <p:blipFill>
          <a:blip r:embed="rId3"/>
          <a:stretch>
            <a:fillRect/>
          </a:stretch>
        </p:blipFill>
        <p:spPr>
          <a:xfrm>
            <a:off x="10861964" y="6038198"/>
            <a:ext cx="828819" cy="625249"/>
          </a:xfrm>
          <a:prstGeom prst="rect">
            <a:avLst/>
          </a:prstGeom>
        </p:spPr>
      </p:pic>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430" y="181360"/>
            <a:ext cx="5008626" cy="6482088"/>
          </a:xfrm>
          <a:prstGeom prst="rect">
            <a:avLst/>
          </a:prstGeom>
          <a:effectLst>
            <a:outerShdw blurRad="50800" dir="14400000">
              <a:srgbClr val="000000">
                <a:alpha val="40000"/>
              </a:srgbClr>
            </a:outerShdw>
          </a:effectLst>
        </p:spPr>
      </p:pic>
      <p:sp>
        <p:nvSpPr>
          <p:cNvPr id="3" name="Title 2">
            <a:extLst>
              <a:ext uri="{FF2B5EF4-FFF2-40B4-BE49-F238E27FC236}">
                <a16:creationId xmlns:a16="http://schemas.microsoft.com/office/drawing/2014/main" id="{53EE3D0D-B160-4253-A189-C1B75D8EE37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187774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1079" y="2187270"/>
            <a:ext cx="4019551" cy="1754326"/>
          </a:xfrm>
          <a:prstGeom prst="rect">
            <a:avLst/>
          </a:prstGeom>
          <a:noFill/>
        </p:spPr>
        <p:txBody>
          <a:bodyPr vert="horz" wrap="square" rtlCol="0">
            <a:spAutoFit/>
          </a:bodyPr>
          <a:lstStyle/>
          <a:p>
            <a:pPr marL="285750"/>
            <a:r>
              <a:rPr lang="en-US" sz="2000" b="1">
                <a:latin typeface="Verdana" panose="020B0604030504040204" pitchFamily="34" charset="0"/>
                <a:ea typeface="Verdana" panose="020B0604030504040204" pitchFamily="34" charset="0"/>
                <a:cs typeface="Verdana" panose="020B0604030504040204" pitchFamily="34" charset="0"/>
              </a:rPr>
              <a:t>E-cigarettes and vaping products are </a:t>
            </a:r>
          </a:p>
          <a:p>
            <a:pPr marL="285750"/>
            <a:r>
              <a:rPr lang="en-US" sz="2800" b="1" u="sng">
                <a:solidFill>
                  <a:srgbClr val="FF0000"/>
                </a:solidFill>
                <a:latin typeface="Verdana" panose="020B0604030504040204" pitchFamily="34" charset="0"/>
                <a:ea typeface="Verdana" panose="020B0604030504040204" pitchFamily="34" charset="0"/>
                <a:cs typeface="Verdana" panose="020B0604030504040204" pitchFamily="34" charset="0"/>
              </a:rPr>
              <a:t>not</a:t>
            </a:r>
            <a:r>
              <a:rPr lang="en-US" sz="2800" b="1">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sz="2000" b="1">
                <a:latin typeface="Verdana" panose="020B0604030504040204" pitchFamily="34" charset="0"/>
                <a:ea typeface="Verdana" panose="020B0604030504040204" pitchFamily="34" charset="0"/>
                <a:cs typeface="Verdana" panose="020B0604030504040204" pitchFamily="34" charset="0"/>
              </a:rPr>
              <a:t>approved by </a:t>
            </a:r>
          </a:p>
          <a:p>
            <a:pPr marL="285750"/>
            <a:r>
              <a:rPr lang="en-US" sz="2000" b="1">
                <a:latin typeface="Verdana" panose="020B0604030504040204" pitchFamily="34" charset="0"/>
                <a:ea typeface="Verdana" panose="020B0604030504040204" pitchFamily="34" charset="0"/>
                <a:cs typeface="Verdana" panose="020B0604030504040204" pitchFamily="34" charset="0"/>
              </a:rPr>
              <a:t>the FDA to help </a:t>
            </a:r>
          </a:p>
          <a:p>
            <a:pPr marL="285750"/>
            <a:r>
              <a:rPr lang="en-US" sz="2000" b="1">
                <a:latin typeface="Verdana" panose="020B0604030504040204" pitchFamily="34" charset="0"/>
                <a:ea typeface="Verdana" panose="020B0604030504040204" pitchFamily="34" charset="0"/>
                <a:cs typeface="Verdana" panose="020B0604030504040204" pitchFamily="34" charset="0"/>
              </a:rPr>
              <a:t>people quit smoking.</a:t>
            </a:r>
          </a:p>
        </p:txBody>
      </p:sp>
      <p:sp>
        <p:nvSpPr>
          <p:cNvPr id="3" name="TextBox 2"/>
          <p:cNvSpPr txBox="1"/>
          <p:nvPr/>
        </p:nvSpPr>
        <p:spPr>
          <a:xfrm>
            <a:off x="554781" y="4074702"/>
            <a:ext cx="3758184" cy="1938992"/>
          </a:xfrm>
          <a:prstGeom prst="rect">
            <a:avLst/>
          </a:prstGeom>
          <a:noFill/>
        </p:spPr>
        <p:txBody>
          <a:bodyPr wrap="square" rtlCol="0">
            <a:spAutoFit/>
          </a:bodyPr>
          <a:lstStyle/>
          <a:p>
            <a:r>
              <a:rPr lang="en-US" altLang="zh-TW"/>
              <a:t>	</a:t>
            </a:r>
            <a:r>
              <a:rPr lang="zh-TW" altLang="en-US" sz="2800"/>
              <a:t>電子香煙</a:t>
            </a:r>
            <a:r>
              <a:rPr lang="zh-TW" altLang="en-US" sz="3600" b="1" u="sng">
                <a:solidFill>
                  <a:srgbClr val="FF0000"/>
                </a:solidFill>
              </a:rPr>
              <a:t>未經</a:t>
            </a:r>
            <a:r>
              <a:rPr lang="zh-TW" altLang="en-US" sz="2800"/>
              <a:t>食品</a:t>
            </a:r>
            <a:endParaRPr lang="en-US" altLang="zh-TW" sz="2800"/>
          </a:p>
          <a:p>
            <a:r>
              <a:rPr lang="en-US" altLang="zh-TW" sz="2800"/>
              <a:t>     </a:t>
            </a:r>
            <a:r>
              <a:rPr lang="zh-TW" altLang="en-US" sz="2800"/>
              <a:t>及藥物管理局</a:t>
            </a:r>
            <a:endParaRPr lang="en-US" altLang="zh-TW" sz="2800"/>
          </a:p>
          <a:p>
            <a:r>
              <a:rPr lang="zh-TW" altLang="en-US" sz="2800"/>
              <a:t>     </a:t>
            </a:r>
            <a:r>
              <a:rPr lang="en-US" altLang="zh-TW" sz="2800"/>
              <a:t>(FDA) </a:t>
            </a:r>
            <a:r>
              <a:rPr lang="zh-TW" altLang="en-US" sz="2800"/>
              <a:t>批准可幫助</a:t>
            </a:r>
            <a:endParaRPr lang="en-US" altLang="zh-TW" sz="2800"/>
          </a:p>
          <a:p>
            <a:r>
              <a:rPr lang="en-US" altLang="zh-TW" sz="2800"/>
              <a:t>     </a:t>
            </a:r>
            <a:r>
              <a:rPr lang="zh-TW" altLang="en-US" sz="2800"/>
              <a:t>人們戒煙。</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15" y="140985"/>
            <a:ext cx="2198285" cy="1654050"/>
          </a:xfrm>
          <a:prstGeom prst="rect">
            <a:avLst/>
          </a:prstGeom>
        </p:spPr>
      </p:pic>
      <p:pic>
        <p:nvPicPr>
          <p:cNvPr id="10" name="Picture 9">
            <a:extLst>
              <a:ext uri="{FF2B5EF4-FFF2-40B4-BE49-F238E27FC236}">
                <a16:creationId xmlns:a16="http://schemas.microsoft.com/office/drawing/2014/main" id="{3C2FA3AD-8BF0-4F7D-9E65-95D45AD3A0AD}"/>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11" name="TextBox 10">
            <a:extLst>
              <a:ext uri="{FF2B5EF4-FFF2-40B4-BE49-F238E27FC236}">
                <a16:creationId xmlns:a16="http://schemas.microsoft.com/office/drawing/2014/main" id="{B5542418-BA40-4CFD-857F-803BF01D34F6}"/>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Food and Drug Administration</a:t>
            </a:r>
            <a:endParaRPr lang="en-US" sz="1100"/>
          </a:p>
        </p:txBody>
      </p:sp>
      <p:sp>
        <p:nvSpPr>
          <p:cNvPr id="12" name="TextBox 11">
            <a:extLst>
              <a:ext uri="{FF2B5EF4-FFF2-40B4-BE49-F238E27FC236}">
                <a16:creationId xmlns:a16="http://schemas.microsoft.com/office/drawing/2014/main" id="{0F7785BC-4399-41E8-87EB-A1A90BEC128E}"/>
              </a:ext>
            </a:extLst>
          </p:cNvPr>
          <p:cNvSpPr txBox="1"/>
          <p:nvPr/>
        </p:nvSpPr>
        <p:spPr>
          <a:xfrm>
            <a:off x="5836293" y="1941049"/>
            <a:ext cx="4174129" cy="2246769"/>
          </a:xfrm>
          <a:prstGeom prst="rect">
            <a:avLst/>
          </a:prstGeom>
          <a:noFill/>
        </p:spPr>
        <p:txBody>
          <a:bodyPr vert="horz" wrap="square" rtlCol="0">
            <a:spAutoFit/>
          </a:bodyPr>
          <a:lstStyle/>
          <a:p>
            <a:r>
              <a:rPr lang="en-US" sz="2000" b="1">
                <a:latin typeface="Verdana" panose="020B0604030504040204" pitchFamily="34" charset="0"/>
                <a:ea typeface="Verdana" panose="020B0604030504040204" pitchFamily="34" charset="0"/>
                <a:cs typeface="Verdana" panose="020B0604030504040204" pitchFamily="34" charset="0"/>
              </a:rPr>
              <a:t>	If you smoke cigarettes</a:t>
            </a:r>
          </a:p>
          <a:p>
            <a:r>
              <a:rPr lang="en-US" sz="2000" b="1">
                <a:latin typeface="Verdana" panose="020B0604030504040204" pitchFamily="34" charset="0"/>
                <a:ea typeface="Verdana" panose="020B0604030504040204" pitchFamily="34" charset="0"/>
                <a:cs typeface="Verdana" panose="020B0604030504040204" pitchFamily="34" charset="0"/>
              </a:rPr>
              <a:t>     and want to quit, the </a:t>
            </a:r>
          </a:p>
          <a:p>
            <a:r>
              <a:rPr lang="en-US" sz="2000" b="1">
                <a:latin typeface="Verdana" panose="020B0604030504040204" pitchFamily="34" charset="0"/>
                <a:ea typeface="Verdana" panose="020B0604030504040204" pitchFamily="34" charset="0"/>
                <a:cs typeface="Verdana" panose="020B0604030504040204" pitchFamily="34" charset="0"/>
              </a:rPr>
              <a:t>     Health Department </a:t>
            </a:r>
          </a:p>
          <a:p>
            <a:r>
              <a:rPr lang="en-US" sz="2000" b="1">
                <a:latin typeface="Verdana" panose="020B0604030504040204" pitchFamily="34" charset="0"/>
                <a:ea typeface="Verdana" panose="020B0604030504040204" pitchFamily="34" charset="0"/>
                <a:cs typeface="Verdana" panose="020B0604030504040204" pitchFamily="34" charset="0"/>
              </a:rPr>
              <a:t>     recommends using FDA-</a:t>
            </a:r>
          </a:p>
          <a:p>
            <a:r>
              <a:rPr lang="en-US" sz="2000" b="1">
                <a:latin typeface="Verdana" panose="020B0604030504040204" pitchFamily="34" charset="0"/>
                <a:ea typeface="Verdana" panose="020B0604030504040204" pitchFamily="34" charset="0"/>
                <a:cs typeface="Verdana" panose="020B0604030504040204" pitchFamily="34" charset="0"/>
              </a:rPr>
              <a:t>     approved medications, </a:t>
            </a:r>
          </a:p>
          <a:p>
            <a:r>
              <a:rPr lang="en-US" sz="2000" b="1">
                <a:latin typeface="Verdana" panose="020B0604030504040204" pitchFamily="34" charset="0"/>
                <a:ea typeface="Verdana" panose="020B0604030504040204" pitchFamily="34" charset="0"/>
                <a:cs typeface="Verdana" panose="020B0604030504040204" pitchFamily="34" charset="0"/>
              </a:rPr>
              <a:t>     which can double your </a:t>
            </a:r>
          </a:p>
          <a:p>
            <a:r>
              <a:rPr lang="en-US" sz="2000" b="1">
                <a:latin typeface="Verdana" panose="020B0604030504040204" pitchFamily="34" charset="0"/>
                <a:ea typeface="Verdana" panose="020B0604030504040204" pitchFamily="34" charset="0"/>
                <a:cs typeface="Verdana" panose="020B0604030504040204" pitchFamily="34" charset="0"/>
              </a:rPr>
              <a:t>     chances of success.</a:t>
            </a:r>
          </a:p>
        </p:txBody>
      </p:sp>
      <p:sp>
        <p:nvSpPr>
          <p:cNvPr id="13" name="TextBox 12">
            <a:extLst>
              <a:ext uri="{FF2B5EF4-FFF2-40B4-BE49-F238E27FC236}">
                <a16:creationId xmlns:a16="http://schemas.microsoft.com/office/drawing/2014/main" id="{65CE9ACB-ED56-426F-BD51-5F5552A62D06}"/>
              </a:ext>
            </a:extLst>
          </p:cNvPr>
          <p:cNvSpPr txBox="1"/>
          <p:nvPr/>
        </p:nvSpPr>
        <p:spPr>
          <a:xfrm>
            <a:off x="6195467" y="4317980"/>
            <a:ext cx="3562660" cy="1938992"/>
          </a:xfrm>
          <a:prstGeom prst="rect">
            <a:avLst/>
          </a:prstGeom>
          <a:noFill/>
        </p:spPr>
        <p:txBody>
          <a:bodyPr wrap="square" rtlCol="0">
            <a:spAutoFit/>
          </a:bodyPr>
          <a:lstStyle/>
          <a:p>
            <a:pPr lvl="0"/>
            <a:r>
              <a:rPr lang="zh-TW" altLang="en-US" sz="2400" b="1">
                <a:solidFill>
                  <a:prstClr val="white"/>
                </a:solidFill>
              </a:rPr>
              <a:t>如果您吸煙並想戒煙，衛生部門建議</a:t>
            </a:r>
            <a:r>
              <a:rPr lang="en-US" altLang="zh-TW" sz="2400" b="1">
                <a:solidFill>
                  <a:prstClr val="white"/>
                </a:solidFill>
              </a:rPr>
              <a:t> </a:t>
            </a:r>
            <a:r>
              <a:rPr lang="zh-TW" altLang="en-US" sz="2400" b="1">
                <a:solidFill>
                  <a:prstClr val="white"/>
                </a:solidFill>
              </a:rPr>
              <a:t>使用經食品及藥物管理局 </a:t>
            </a:r>
            <a:r>
              <a:rPr lang="en-US" altLang="zh-TW" sz="2400" b="1">
                <a:solidFill>
                  <a:prstClr val="white"/>
                </a:solidFill>
              </a:rPr>
              <a:t>(</a:t>
            </a:r>
            <a:r>
              <a:rPr lang="en-US" sz="2400" b="1">
                <a:solidFill>
                  <a:prstClr val="white"/>
                </a:solidFill>
              </a:rPr>
              <a:t>FDA) </a:t>
            </a:r>
            <a:r>
              <a:rPr lang="zh-TW" altLang="en-US" sz="2400" b="1">
                <a:solidFill>
                  <a:prstClr val="white"/>
                </a:solidFill>
              </a:rPr>
              <a:t>批准的藥物，這可以使您獲得成功的機會增加一倍。</a:t>
            </a:r>
          </a:p>
        </p:txBody>
      </p:sp>
      <p:pic>
        <p:nvPicPr>
          <p:cNvPr id="14" name="Picture 13">
            <a:extLst>
              <a:ext uri="{FF2B5EF4-FFF2-40B4-BE49-F238E27FC236}">
                <a16:creationId xmlns:a16="http://schemas.microsoft.com/office/drawing/2014/main" id="{27942992-23BB-4D2E-BF65-10EE87821F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33553" y="194553"/>
            <a:ext cx="2125392" cy="1481334"/>
          </a:xfrm>
          <a:prstGeom prst="rect">
            <a:avLst/>
          </a:prstGeom>
        </p:spPr>
      </p:pic>
      <p:cxnSp>
        <p:nvCxnSpPr>
          <p:cNvPr id="18" name="Straight Connector 17">
            <a:extLst>
              <a:ext uri="{FF2B5EF4-FFF2-40B4-BE49-F238E27FC236}">
                <a16:creationId xmlns:a16="http://schemas.microsoft.com/office/drawing/2014/main" id="{21D175C9-D86F-4E2F-AC33-12F100CCE666}"/>
              </a:ext>
            </a:extLst>
          </p:cNvPr>
          <p:cNvCxnSpPr>
            <a:cxnSpLocks/>
          </p:cNvCxnSpPr>
          <p:nvPr/>
        </p:nvCxnSpPr>
        <p:spPr>
          <a:xfrm>
            <a:off x="5553433" y="149516"/>
            <a:ext cx="0" cy="63700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E3F21272-B800-420D-A305-2205D3CA2A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5467" y="149516"/>
            <a:ext cx="2720415" cy="1645519"/>
          </a:xfrm>
          <a:prstGeom prst="rect">
            <a:avLst/>
          </a:prstGeom>
        </p:spPr>
      </p:pic>
      <p:pic>
        <p:nvPicPr>
          <p:cNvPr id="25" name="Picture 24">
            <a:extLst>
              <a:ext uri="{FF2B5EF4-FFF2-40B4-BE49-F238E27FC236}">
                <a16:creationId xmlns:a16="http://schemas.microsoft.com/office/drawing/2014/main" id="{13BC02C2-7714-4924-BCA8-D92665F1F232}"/>
              </a:ext>
            </a:extLst>
          </p:cNvPr>
          <p:cNvPicPr>
            <a:picLocks noChangeAspect="1"/>
          </p:cNvPicPr>
          <p:nvPr/>
        </p:nvPicPr>
        <p:blipFill>
          <a:blip r:embed="rId8"/>
          <a:stretch>
            <a:fillRect/>
          </a:stretch>
        </p:blipFill>
        <p:spPr>
          <a:xfrm>
            <a:off x="2966456" y="149516"/>
            <a:ext cx="2113253" cy="1645519"/>
          </a:xfrm>
          <a:prstGeom prst="rect">
            <a:avLst/>
          </a:prstGeom>
        </p:spPr>
      </p:pic>
    </p:spTree>
    <p:extLst>
      <p:ext uri="{BB962C8B-B14F-4D97-AF65-F5344CB8AC3E}">
        <p14:creationId xmlns:p14="http://schemas.microsoft.com/office/powerpoint/2010/main" val="3978835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FA76-0BF5-4637-9606-AD9A070D837F}"/>
              </a:ext>
            </a:extLst>
          </p:cNvPr>
          <p:cNvSpPr>
            <a:spLocks noGrp="1"/>
          </p:cNvSpPr>
          <p:nvPr>
            <p:ph type="title"/>
          </p:nvPr>
        </p:nvSpPr>
        <p:spPr>
          <a:xfrm>
            <a:off x="810000" y="447188"/>
            <a:ext cx="10571998" cy="1244452"/>
          </a:xfrm>
        </p:spPr>
        <p:txBody>
          <a:bodyPr/>
          <a:lstStyle/>
          <a:p>
            <a:r>
              <a:rPr lang="en-US" sz="3200"/>
              <a:t>E-cigarette Use Among NYC Middle School Students</a:t>
            </a:r>
            <a:br>
              <a:rPr lang="en-US" sz="3200"/>
            </a:br>
            <a:r>
              <a:rPr lang="zh-TW" altLang="en-US"/>
              <a:t>紐約市初中學生使用電子煙的情况</a:t>
            </a:r>
            <a:endParaRPr lang="en-US"/>
          </a:p>
        </p:txBody>
      </p:sp>
      <p:sp>
        <p:nvSpPr>
          <p:cNvPr id="3" name="TextBox 2">
            <a:extLst>
              <a:ext uri="{FF2B5EF4-FFF2-40B4-BE49-F238E27FC236}">
                <a16:creationId xmlns:a16="http://schemas.microsoft.com/office/drawing/2014/main" id="{EF1CE92C-6945-4B81-A903-B970389CE625}"/>
              </a:ext>
            </a:extLst>
          </p:cNvPr>
          <p:cNvSpPr txBox="1"/>
          <p:nvPr/>
        </p:nvSpPr>
        <p:spPr>
          <a:xfrm>
            <a:off x="171721" y="2149019"/>
            <a:ext cx="8089884" cy="3893374"/>
          </a:xfrm>
          <a:prstGeom prst="rect">
            <a:avLst/>
          </a:prstGeom>
          <a:noFill/>
        </p:spPr>
        <p:txBody>
          <a:bodyPr wrap="square" rtlCol="0">
            <a:spAutoFit/>
          </a:bodyPr>
          <a:lstStyle/>
          <a:p>
            <a:pPr marL="285750" indent="-285750">
              <a:buFont typeface="Arial" panose="020B0604020202020204" pitchFamily="34" charset="0"/>
              <a:buChar char="•"/>
            </a:pPr>
            <a:r>
              <a:rPr lang="en-US" sz="1900"/>
              <a:t>In 2018, 1 in 15 public middle school students (about 13,000 students, or 6.7%) reported currently using e-cigarettes. *</a:t>
            </a:r>
            <a:r>
              <a:rPr lang="en-US" sz="1900" i="1"/>
              <a:t>defined as having used an e-cigarette in the previous 30 days. </a:t>
            </a:r>
          </a:p>
          <a:p>
            <a:endParaRPr lang="en-US" sz="1900" i="1"/>
          </a:p>
          <a:p>
            <a:pPr marL="285750" indent="-285750">
              <a:buFont typeface="Arial" panose="020B0604020202020204" pitchFamily="34" charset="0"/>
              <a:buChar char="•"/>
            </a:pPr>
            <a:r>
              <a:rPr lang="en-US" altLang="zh-TW" sz="1900" b="1">
                <a:latin typeface="+mn-ea"/>
              </a:rPr>
              <a:t>2018</a:t>
            </a:r>
            <a:r>
              <a:rPr lang="zh-TW" altLang="en-US" sz="1900" b="1">
                <a:latin typeface="+mn-ea"/>
              </a:rPr>
              <a:t>年，在</a:t>
            </a:r>
            <a:r>
              <a:rPr lang="en-US" altLang="zh-TW" sz="1900" b="1">
                <a:latin typeface="+mn-ea"/>
              </a:rPr>
              <a:t>15</a:t>
            </a:r>
            <a:r>
              <a:rPr lang="zh-TW" altLang="en-US" sz="1900" b="1">
                <a:latin typeface="+mn-ea"/>
              </a:rPr>
              <a:t>名公立初中學生中有</a:t>
            </a:r>
            <a:r>
              <a:rPr lang="en-US" altLang="zh-TW" sz="1900" b="1">
                <a:latin typeface="+mn-ea"/>
              </a:rPr>
              <a:t>1</a:t>
            </a:r>
            <a:r>
              <a:rPr lang="zh-TW" altLang="en-US" sz="1900" b="1">
                <a:latin typeface="+mn-ea"/>
              </a:rPr>
              <a:t>名（約</a:t>
            </a:r>
            <a:r>
              <a:rPr lang="en-US" altLang="zh-TW" sz="1900" b="1">
                <a:latin typeface="+mn-ea"/>
              </a:rPr>
              <a:t>13,000</a:t>
            </a:r>
            <a:r>
              <a:rPr lang="zh-TW" altLang="en-US" sz="1900" b="1">
                <a:latin typeface="+mn-ea"/>
              </a:rPr>
              <a:t>名學生，或</a:t>
            </a:r>
            <a:r>
              <a:rPr lang="en-US" altLang="zh-TW" sz="1900" b="1">
                <a:latin typeface="+mn-ea"/>
              </a:rPr>
              <a:t>6.7</a:t>
            </a:r>
            <a:r>
              <a:rPr lang="zh-TW" altLang="en-US" sz="1900" b="1">
                <a:latin typeface="+mn-ea"/>
              </a:rPr>
              <a:t>％）目前正在使用電子煙。</a:t>
            </a:r>
            <a:endParaRPr lang="en-US" altLang="zh-TW" sz="1900" b="1">
              <a:latin typeface="+mn-ea"/>
            </a:endParaRPr>
          </a:p>
          <a:p>
            <a:r>
              <a:rPr lang="en-US" altLang="zh-TW" sz="1900" b="1" i="1">
                <a:latin typeface="+mn-ea"/>
                <a:sym typeface="Wingdings" panose="05000000000000000000" pitchFamily="2" charset="2"/>
              </a:rPr>
              <a:t>    *</a:t>
            </a:r>
            <a:r>
              <a:rPr lang="zh-TW" altLang="en-US" sz="1900" b="1" i="1">
                <a:latin typeface="+mn-ea"/>
              </a:rPr>
              <a:t>定義為在過去</a:t>
            </a:r>
            <a:r>
              <a:rPr lang="en-US" altLang="zh-TW" sz="1900" b="1" i="1">
                <a:latin typeface="+mn-ea"/>
              </a:rPr>
              <a:t>30</a:t>
            </a:r>
            <a:r>
              <a:rPr lang="zh-TW" altLang="en-US" sz="1900" b="1" i="1">
                <a:latin typeface="+mn-ea"/>
              </a:rPr>
              <a:t>天內使用過電子煙。</a:t>
            </a:r>
            <a:endParaRPr lang="en-US" altLang="zh-TW" sz="1900" b="1" i="1">
              <a:latin typeface="+mn-ea"/>
            </a:endParaRPr>
          </a:p>
          <a:p>
            <a:endParaRPr lang="en-US" altLang="zh-TW" sz="1900" b="1" i="1">
              <a:latin typeface="+mn-ea"/>
            </a:endParaRPr>
          </a:p>
          <a:p>
            <a:pPr marL="285750" indent="-285750">
              <a:buFont typeface="Arial" panose="020B0604020202020204" pitchFamily="34" charset="0"/>
              <a:buChar char="•"/>
            </a:pPr>
            <a:r>
              <a:rPr lang="en-US" sz="1900"/>
              <a:t>Current e-cigarette use was higher among older students: 9% in 7th grade and 8.4% in 8th grade, compared to 2.6% in 6th grade. </a:t>
            </a:r>
          </a:p>
          <a:p>
            <a:endParaRPr lang="en-US" sz="1900"/>
          </a:p>
          <a:p>
            <a:pPr marL="285750" indent="-285750">
              <a:buFont typeface="Arial" panose="020B0604020202020204" pitchFamily="34" charset="0"/>
              <a:buChar char="•"/>
            </a:pPr>
            <a:r>
              <a:rPr lang="zh-TW" altLang="en-US" sz="1900" b="1">
                <a:latin typeface="+mj-ea"/>
                <a:ea typeface="+mj-ea"/>
              </a:rPr>
              <a:t>目前電子煙的使用率在年長學生中較高：</a:t>
            </a:r>
            <a:r>
              <a:rPr lang="en-US" altLang="zh-TW" sz="1900" b="1">
                <a:latin typeface="+mj-ea"/>
                <a:ea typeface="+mj-ea"/>
              </a:rPr>
              <a:t>7</a:t>
            </a:r>
            <a:r>
              <a:rPr lang="zh-TW" altLang="en-US" sz="1900" b="1">
                <a:latin typeface="+mj-ea"/>
                <a:ea typeface="+mj-ea"/>
              </a:rPr>
              <a:t>年級為</a:t>
            </a:r>
            <a:r>
              <a:rPr lang="en-US" altLang="zh-TW" sz="1900" b="1">
                <a:latin typeface="+mj-ea"/>
                <a:ea typeface="+mj-ea"/>
              </a:rPr>
              <a:t>9</a:t>
            </a:r>
            <a:r>
              <a:rPr lang="zh-TW" altLang="en-US" sz="1900" b="1">
                <a:latin typeface="+mj-ea"/>
                <a:ea typeface="+mj-ea"/>
              </a:rPr>
              <a:t>％，</a:t>
            </a:r>
            <a:r>
              <a:rPr lang="en-US" altLang="zh-TW" sz="1900" b="1">
                <a:latin typeface="+mj-ea"/>
                <a:ea typeface="+mj-ea"/>
              </a:rPr>
              <a:t>8</a:t>
            </a:r>
            <a:r>
              <a:rPr lang="zh-TW" altLang="en-US" sz="1900" b="1">
                <a:latin typeface="+mj-ea"/>
                <a:ea typeface="+mj-ea"/>
              </a:rPr>
              <a:t>年級為</a:t>
            </a:r>
            <a:r>
              <a:rPr lang="en-US" altLang="zh-TW" sz="1900" b="1">
                <a:latin typeface="+mj-ea"/>
                <a:ea typeface="+mj-ea"/>
              </a:rPr>
              <a:t>8.4</a:t>
            </a:r>
            <a:r>
              <a:rPr lang="zh-TW" altLang="en-US" sz="1900" b="1">
                <a:latin typeface="+mj-ea"/>
                <a:ea typeface="+mj-ea"/>
              </a:rPr>
              <a:t>％，而</a:t>
            </a:r>
            <a:r>
              <a:rPr lang="en-US" altLang="zh-TW" sz="1900" b="1">
                <a:latin typeface="+mj-ea"/>
                <a:ea typeface="+mj-ea"/>
              </a:rPr>
              <a:t>6</a:t>
            </a:r>
            <a:r>
              <a:rPr lang="zh-TW" altLang="en-US" sz="1900" b="1">
                <a:latin typeface="+mj-ea"/>
                <a:ea typeface="+mj-ea"/>
              </a:rPr>
              <a:t>年級為</a:t>
            </a:r>
            <a:r>
              <a:rPr lang="en-US" altLang="zh-TW" sz="1900" b="1">
                <a:latin typeface="+mj-ea"/>
                <a:ea typeface="+mj-ea"/>
              </a:rPr>
              <a:t>2.6</a:t>
            </a:r>
            <a:r>
              <a:rPr lang="zh-TW" altLang="en-US" sz="1900" b="1">
                <a:latin typeface="+mj-ea"/>
                <a:ea typeface="+mj-ea"/>
              </a:rPr>
              <a:t>％。</a:t>
            </a:r>
            <a:endParaRPr lang="en-US" sz="1900" b="1">
              <a:latin typeface="+mj-ea"/>
              <a:ea typeface="+mj-ea"/>
            </a:endParaRPr>
          </a:p>
        </p:txBody>
      </p:sp>
      <p:pic>
        <p:nvPicPr>
          <p:cNvPr id="7" name="Picture 6">
            <a:extLst>
              <a:ext uri="{FF2B5EF4-FFF2-40B4-BE49-F238E27FC236}">
                <a16:creationId xmlns:a16="http://schemas.microsoft.com/office/drawing/2014/main" id="{604C189F-F1E8-4985-8365-2170709F15A4}"/>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8" name="TextBox 7">
            <a:extLst>
              <a:ext uri="{FF2B5EF4-FFF2-40B4-BE49-F238E27FC236}">
                <a16:creationId xmlns:a16="http://schemas.microsoft.com/office/drawing/2014/main" id="{B3B4DADB-9171-44B5-AC78-607EC8632BF6}"/>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3"/>
              </a:rPr>
              <a:t>NYC Department of Health and Mental Hygiene</a:t>
            </a:r>
            <a:endParaRPr lang="en-US" sz="1100"/>
          </a:p>
        </p:txBody>
      </p:sp>
      <p:pic>
        <p:nvPicPr>
          <p:cNvPr id="9" name="Picture 8">
            <a:extLst>
              <a:ext uri="{FF2B5EF4-FFF2-40B4-BE49-F238E27FC236}">
                <a16:creationId xmlns:a16="http://schemas.microsoft.com/office/drawing/2014/main" id="{A4D8B4E4-F56E-4D2D-97F3-644B6D6BE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9469" y="2933147"/>
            <a:ext cx="3670810" cy="2064831"/>
          </a:xfrm>
          <a:prstGeom prst="rect">
            <a:avLst/>
          </a:prstGeom>
        </p:spPr>
      </p:pic>
    </p:spTree>
    <p:extLst>
      <p:ext uri="{BB962C8B-B14F-4D97-AF65-F5344CB8AC3E}">
        <p14:creationId xmlns:p14="http://schemas.microsoft.com/office/powerpoint/2010/main" val="2763759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FA76-0BF5-4637-9606-AD9A070D837F}"/>
              </a:ext>
            </a:extLst>
          </p:cNvPr>
          <p:cNvSpPr>
            <a:spLocks noGrp="1"/>
          </p:cNvSpPr>
          <p:nvPr>
            <p:ph type="title"/>
          </p:nvPr>
        </p:nvSpPr>
        <p:spPr>
          <a:xfrm>
            <a:off x="810000" y="274320"/>
            <a:ext cx="10748016" cy="1508760"/>
          </a:xfrm>
        </p:spPr>
        <p:txBody>
          <a:bodyPr/>
          <a:lstStyle/>
          <a:p>
            <a:br>
              <a:rPr lang="en-US"/>
            </a:br>
            <a:r>
              <a:rPr lang="en-US" sz="3200"/>
              <a:t>Health Department Sounds the Alarm on E-cigarette Use Among NYC Middle School Students</a:t>
            </a:r>
            <a:br>
              <a:rPr lang="en-US" sz="3200"/>
            </a:br>
            <a:r>
              <a:rPr lang="zh-TW" altLang="en-US" sz="3600"/>
              <a:t>衛生部門對紐約市初中學生電子煙使用情況發出警報</a:t>
            </a:r>
            <a:endParaRPr lang="en-US" sz="3600"/>
          </a:p>
        </p:txBody>
      </p:sp>
      <p:pic>
        <p:nvPicPr>
          <p:cNvPr id="1026" name="Picture 2">
            <a:extLst>
              <a:ext uri="{FF2B5EF4-FFF2-40B4-BE49-F238E27FC236}">
                <a16:creationId xmlns:a16="http://schemas.microsoft.com/office/drawing/2014/main" id="{4BEB6D7B-7F28-40CB-B328-ED8DEEF77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87" y="2280131"/>
            <a:ext cx="4153654" cy="3758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ph that displays use of e-cigarettes and cigarettes among middle school students in 2018. In the sixth graders 2.6% use e-cigarettes and 0.4% use cigarettes. In seventh graders 9% use e-cigarettes and 1% use cigarettes. In eighth graders 8.4% use e-cigarettes and 1.3% use cigarettes.">
            <a:extLst>
              <a:ext uri="{FF2B5EF4-FFF2-40B4-BE49-F238E27FC236}">
                <a16:creationId xmlns:a16="http://schemas.microsoft.com/office/drawing/2014/main" id="{C4A66FF6-7D59-424A-8AAC-C4C2A5A70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084" y="2270606"/>
            <a:ext cx="3558236" cy="37204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NYC Department of Health Logo">
            <a:extLst>
              <a:ext uri="{FF2B5EF4-FFF2-40B4-BE49-F238E27FC236}">
                <a16:creationId xmlns:a16="http://schemas.microsoft.com/office/drawing/2014/main" id="{433460A7-B284-4D4C-B1D1-98279D30764B}"/>
              </a:ext>
            </a:extLst>
          </p:cNvPr>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9405890" y="6000580"/>
            <a:ext cx="1325733" cy="662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34469C9-C1F2-4B0E-A3FB-50A09EDBEDF1}"/>
              </a:ext>
            </a:extLst>
          </p:cNvPr>
          <p:cNvPicPr>
            <a:picLocks noChangeAspect="1"/>
          </p:cNvPicPr>
          <p:nvPr/>
        </p:nvPicPr>
        <p:blipFill>
          <a:blip r:embed="rId5"/>
          <a:stretch>
            <a:fillRect/>
          </a:stretch>
        </p:blipFill>
        <p:spPr>
          <a:xfrm>
            <a:off x="10842706" y="6038198"/>
            <a:ext cx="848077" cy="625249"/>
          </a:xfrm>
          <a:prstGeom prst="rect">
            <a:avLst/>
          </a:prstGeom>
        </p:spPr>
      </p:pic>
      <p:sp>
        <p:nvSpPr>
          <p:cNvPr id="8" name="TextBox 7">
            <a:extLst>
              <a:ext uri="{FF2B5EF4-FFF2-40B4-BE49-F238E27FC236}">
                <a16:creationId xmlns:a16="http://schemas.microsoft.com/office/drawing/2014/main" id="{5002C5CB-C898-4F9D-BCE7-6318CB876734}"/>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6"/>
              </a:rPr>
              <a:t>NYC Department of Health and Mental Hygiene</a:t>
            </a:r>
            <a:endParaRPr lang="en-US" sz="1100"/>
          </a:p>
        </p:txBody>
      </p:sp>
    </p:spTree>
    <p:extLst>
      <p:ext uri="{BB962C8B-B14F-4D97-AF65-F5344CB8AC3E}">
        <p14:creationId xmlns:p14="http://schemas.microsoft.com/office/powerpoint/2010/main" val="3113974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FA76-0BF5-4637-9606-AD9A070D837F}"/>
              </a:ext>
            </a:extLst>
          </p:cNvPr>
          <p:cNvSpPr>
            <a:spLocks noGrp="1"/>
          </p:cNvSpPr>
          <p:nvPr>
            <p:ph type="title"/>
          </p:nvPr>
        </p:nvSpPr>
        <p:spPr>
          <a:xfrm>
            <a:off x="810000" y="447188"/>
            <a:ext cx="10571998" cy="1244452"/>
          </a:xfrm>
        </p:spPr>
        <p:txBody>
          <a:bodyPr/>
          <a:lstStyle/>
          <a:p>
            <a:r>
              <a:rPr lang="en-US" sz="3200"/>
              <a:t>E-cigarette Use Among NYC Middle School Students</a:t>
            </a:r>
            <a:br>
              <a:rPr lang="en-US" sz="3200"/>
            </a:br>
            <a:r>
              <a:rPr lang="zh-TW" altLang="en-US"/>
              <a:t>紐約市初中學生使用電子煙的情况</a:t>
            </a:r>
            <a:endParaRPr lang="en-US"/>
          </a:p>
        </p:txBody>
      </p:sp>
      <p:sp>
        <p:nvSpPr>
          <p:cNvPr id="3" name="TextBox 2">
            <a:extLst>
              <a:ext uri="{FF2B5EF4-FFF2-40B4-BE49-F238E27FC236}">
                <a16:creationId xmlns:a16="http://schemas.microsoft.com/office/drawing/2014/main" id="{EF1CE92C-6945-4B81-A903-B970389CE625}"/>
              </a:ext>
            </a:extLst>
          </p:cNvPr>
          <p:cNvSpPr txBox="1"/>
          <p:nvPr/>
        </p:nvSpPr>
        <p:spPr>
          <a:xfrm>
            <a:off x="954682" y="1958369"/>
            <a:ext cx="9685538" cy="3816429"/>
          </a:xfrm>
          <a:prstGeom prst="rect">
            <a:avLst/>
          </a:prstGeom>
          <a:noFill/>
        </p:spPr>
        <p:txBody>
          <a:bodyPr wrap="square" rtlCol="0">
            <a:spAutoFit/>
          </a:bodyPr>
          <a:lstStyle/>
          <a:p>
            <a:endParaRPr lang="en-US"/>
          </a:p>
          <a:p>
            <a:pPr marL="285750" indent="-285750">
              <a:buFont typeface="Arial" panose="020B0604020202020204" pitchFamily="34" charset="0"/>
              <a:buChar char="•"/>
            </a:pPr>
            <a:r>
              <a:rPr lang="en-US" sz="2000"/>
              <a:t>E-cigarette use was also much more common than cigarette use among middle school students.</a:t>
            </a:r>
            <a:br>
              <a:rPr lang="en-US" sz="2000"/>
            </a:br>
            <a:r>
              <a:rPr lang="zh-TW" altLang="en-US" sz="2000" b="1">
                <a:latin typeface="+mj-ea"/>
                <a:ea typeface="+mj-ea"/>
              </a:rPr>
              <a:t>在初中學生群體中吸食電子煙比吸香煙更常見。</a:t>
            </a:r>
            <a:endParaRPr lang="en-US" altLang="zh-TW" sz="2000" b="1">
              <a:latin typeface="+mj-ea"/>
              <a:ea typeface="+mj-ea"/>
            </a:endParaRPr>
          </a:p>
          <a:p>
            <a:pPr marL="285750" indent="-285750">
              <a:buFont typeface="Arial" panose="020B0604020202020204" pitchFamily="34" charset="0"/>
              <a:buChar char="•"/>
            </a:pPr>
            <a:endParaRPr lang="en-US" altLang="zh-TW" sz="2000" b="1">
              <a:latin typeface="+mj-ea"/>
              <a:ea typeface="+mj-ea"/>
            </a:endParaRPr>
          </a:p>
          <a:p>
            <a:pPr marL="285750" indent="-285750">
              <a:buFont typeface="Arial" panose="020B0604020202020204" pitchFamily="34" charset="0"/>
              <a:buChar char="•"/>
            </a:pPr>
            <a:r>
              <a:rPr lang="en-US" sz="2000"/>
              <a:t>Youth who use e-cigarettes are more likely to later try cigarettes. </a:t>
            </a:r>
            <a:br>
              <a:rPr lang="en-US" sz="2000"/>
            </a:br>
            <a:r>
              <a:rPr lang="zh-TW" altLang="en-US" sz="2000" b="1"/>
              <a:t>使用電子香煙的青少年更有可能在以後嘗試香煙。</a:t>
            </a:r>
            <a:endParaRPr lang="en-US" sz="2000" b="1"/>
          </a:p>
          <a:p>
            <a:pPr marL="285750" indent="-285750">
              <a:buFont typeface="Arial" panose="020B0604020202020204" pitchFamily="34" charset="0"/>
              <a:buChar char="•"/>
            </a:pPr>
            <a:endParaRPr lang="en-US" sz="2000"/>
          </a:p>
          <a:p>
            <a:pPr marL="285750" indent="-285750">
              <a:buFont typeface="Arial" panose="020B0604020202020204" pitchFamily="34" charset="0"/>
              <a:buChar char="•"/>
            </a:pPr>
            <a:r>
              <a:rPr lang="en-US" sz="2000"/>
              <a:t>In New York City, e-cigarette use is much more common among youth than adults.</a:t>
            </a:r>
            <a:br>
              <a:rPr lang="en-US" sz="2000"/>
            </a:br>
            <a:r>
              <a:rPr lang="zh-TW" altLang="en-US" sz="2000" b="1"/>
              <a:t>在紐約市，青少年吸食電子煙比成年人更普遍。</a:t>
            </a:r>
            <a:endParaRPr lang="en-US" sz="2000" b="1"/>
          </a:p>
          <a:p>
            <a:pPr marL="285750" indent="-285750">
              <a:buFont typeface="Arial" panose="020B0604020202020204" pitchFamily="34" charset="0"/>
              <a:buChar char="•"/>
            </a:pPr>
            <a:endParaRPr lang="en-US" sz="2000" b="1">
              <a:latin typeface="+mj-ea"/>
              <a:ea typeface="+mj-ea"/>
            </a:endParaRPr>
          </a:p>
        </p:txBody>
      </p:sp>
      <p:pic>
        <p:nvPicPr>
          <p:cNvPr id="7" name="Picture 6">
            <a:extLst>
              <a:ext uri="{FF2B5EF4-FFF2-40B4-BE49-F238E27FC236}">
                <a16:creationId xmlns:a16="http://schemas.microsoft.com/office/drawing/2014/main" id="{604C189F-F1E8-4985-8365-2170709F15A4}"/>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8" name="TextBox 7">
            <a:extLst>
              <a:ext uri="{FF2B5EF4-FFF2-40B4-BE49-F238E27FC236}">
                <a16:creationId xmlns:a16="http://schemas.microsoft.com/office/drawing/2014/main" id="{63B84EDB-D674-4FE3-9D14-BF33DE6B4013}"/>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3"/>
              </a:rPr>
              <a:t>NYC Department of Health and Mental Hygiene</a:t>
            </a:r>
            <a:endParaRPr lang="en-US" sz="1100"/>
          </a:p>
        </p:txBody>
      </p:sp>
    </p:spTree>
    <p:extLst>
      <p:ext uri="{BB962C8B-B14F-4D97-AF65-F5344CB8AC3E}">
        <p14:creationId xmlns:p14="http://schemas.microsoft.com/office/powerpoint/2010/main" val="3218476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FA76-0BF5-4637-9606-AD9A070D837F}"/>
              </a:ext>
            </a:extLst>
          </p:cNvPr>
          <p:cNvSpPr>
            <a:spLocks noGrp="1"/>
          </p:cNvSpPr>
          <p:nvPr>
            <p:ph type="title"/>
          </p:nvPr>
        </p:nvSpPr>
        <p:spPr>
          <a:xfrm>
            <a:off x="810000" y="447188"/>
            <a:ext cx="10571998" cy="1134724"/>
          </a:xfrm>
        </p:spPr>
        <p:txBody>
          <a:bodyPr/>
          <a:lstStyle/>
          <a:p>
            <a:r>
              <a:rPr lang="en-US" sz="3200"/>
              <a:t>E-cigarette Use Among NYC Middle School Students</a:t>
            </a:r>
            <a:br>
              <a:rPr lang="en-US" sz="3200"/>
            </a:br>
            <a:r>
              <a:rPr lang="zh-TW" altLang="en-US"/>
              <a:t>紐約市初中學生使用電子煙的情况</a:t>
            </a:r>
            <a:endParaRPr lang="en-US"/>
          </a:p>
        </p:txBody>
      </p:sp>
      <p:sp>
        <p:nvSpPr>
          <p:cNvPr id="3" name="TextBox 2">
            <a:extLst>
              <a:ext uri="{FF2B5EF4-FFF2-40B4-BE49-F238E27FC236}">
                <a16:creationId xmlns:a16="http://schemas.microsoft.com/office/drawing/2014/main" id="{EF1CE92C-6945-4B81-A903-B970389CE625}"/>
              </a:ext>
            </a:extLst>
          </p:cNvPr>
          <p:cNvSpPr txBox="1"/>
          <p:nvPr/>
        </p:nvSpPr>
        <p:spPr>
          <a:xfrm>
            <a:off x="508248" y="2192700"/>
            <a:ext cx="8138692" cy="4247317"/>
          </a:xfrm>
          <a:prstGeom prst="rect">
            <a:avLst/>
          </a:prstGeom>
          <a:noFill/>
        </p:spPr>
        <p:txBody>
          <a:bodyPr wrap="square" rtlCol="0">
            <a:spAutoFit/>
          </a:bodyPr>
          <a:lstStyle/>
          <a:p>
            <a:pPr marL="285750" indent="-285750">
              <a:buFont typeface="Arial" panose="020B0604020202020204" pitchFamily="34" charset="0"/>
              <a:buChar char="•"/>
            </a:pPr>
            <a:r>
              <a:rPr lang="en-US"/>
              <a:t>E-Cigarette flavors are a major reason for use among youth in the US. Kid-friendly flavors such as cotton candy, strawberry and mint make e-cigarette seem fun and harmless. </a:t>
            </a:r>
          </a:p>
          <a:p>
            <a:pPr marL="285750" indent="-285750">
              <a:buFont typeface="Arial" panose="020B0604020202020204" pitchFamily="34" charset="0"/>
              <a:buChar char="•"/>
            </a:pPr>
            <a:r>
              <a:rPr lang="en-US"/>
              <a:t>Big Tobacco companies have been selling e-cigarette and vaping products for years with kid friendly flavors such as cotton candy, strawberry, and mint and designs to make them seem fun and harmless to kids. Research done by the NYC Health Department has found that Big Tobacco's efforts have worked.</a:t>
            </a:r>
          </a:p>
          <a:p>
            <a:endParaRPr lang="en-US">
              <a:highlight>
                <a:srgbClr val="0000FF"/>
              </a:highlight>
            </a:endParaRPr>
          </a:p>
          <a:p>
            <a:pPr marL="285750" indent="-285750">
              <a:buFont typeface="Arial" panose="020B0604020202020204" pitchFamily="34" charset="0"/>
              <a:buChar char="•"/>
            </a:pPr>
            <a:r>
              <a:rPr lang="zh-TW" altLang="en-US" b="1"/>
              <a:t>電子煙的味道是吸引美國年輕人使用的主要原因。棉花糖，草莓和薄荷等適合兒童的口味使電子煙看似更有趣及無害。</a:t>
            </a:r>
            <a:endParaRPr lang="en-US" b="1"/>
          </a:p>
          <a:p>
            <a:pPr marL="285750" indent="-285750">
              <a:buFont typeface="Arial" panose="020B0604020202020204" pitchFamily="34" charset="0"/>
              <a:buChar char="•"/>
            </a:pPr>
            <a:r>
              <a:rPr lang="zh-TW" altLang="en-US" b="1"/>
              <a:t>多年來，大型煙草公司一直在銷售適合兒童口味的電子煙和電子煙產品如棉花糖，草莓和薄荷。其設計使孩子感覺有趣又無害。紐約市衛生局研究發現大型煙草公司的策略成功了。</a:t>
            </a:r>
            <a:endParaRPr lang="en-US" b="1"/>
          </a:p>
          <a:p>
            <a:pPr marL="285750" indent="-285750">
              <a:buFont typeface="Arial" panose="020B0604020202020204" pitchFamily="34" charset="0"/>
              <a:buChar char="•"/>
            </a:pPr>
            <a:endParaRPr lang="en-US"/>
          </a:p>
        </p:txBody>
      </p:sp>
      <p:pic>
        <p:nvPicPr>
          <p:cNvPr id="7" name="Picture 6">
            <a:extLst>
              <a:ext uri="{FF2B5EF4-FFF2-40B4-BE49-F238E27FC236}">
                <a16:creationId xmlns:a16="http://schemas.microsoft.com/office/drawing/2014/main" id="{5FD4C627-7DCF-4AC4-8542-9FB4541AFE29}"/>
              </a:ext>
            </a:extLst>
          </p:cNvPr>
          <p:cNvPicPr>
            <a:picLocks noChangeAspect="1"/>
          </p:cNvPicPr>
          <p:nvPr/>
        </p:nvPicPr>
        <p:blipFill>
          <a:blip r:embed="rId2"/>
          <a:stretch>
            <a:fillRect/>
          </a:stretch>
        </p:blipFill>
        <p:spPr>
          <a:xfrm>
            <a:off x="10957959" y="5818193"/>
            <a:ext cx="848077" cy="62524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445" y="2317870"/>
            <a:ext cx="3045591" cy="3040514"/>
          </a:xfrm>
          <a:prstGeom prst="rect">
            <a:avLst/>
          </a:prstGeom>
        </p:spPr>
      </p:pic>
      <p:sp>
        <p:nvSpPr>
          <p:cNvPr id="8" name="TextBox 7">
            <a:extLst>
              <a:ext uri="{FF2B5EF4-FFF2-40B4-BE49-F238E27FC236}">
                <a16:creationId xmlns:a16="http://schemas.microsoft.com/office/drawing/2014/main" id="{3244010A-AB1B-4200-BF66-43C67DD45F9E}"/>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NYC Department of Health and Mental Hygiene</a:t>
            </a:r>
            <a:endParaRPr lang="en-US" sz="1100"/>
          </a:p>
        </p:txBody>
      </p:sp>
      <p:pic>
        <p:nvPicPr>
          <p:cNvPr id="9" name="Picture 8">
            <a:extLst>
              <a:ext uri="{FF2B5EF4-FFF2-40B4-BE49-F238E27FC236}">
                <a16:creationId xmlns:a16="http://schemas.microsoft.com/office/drawing/2014/main" id="{FE9651D5-80FC-4DFF-9093-B968DBFB0662}"/>
              </a:ext>
            </a:extLst>
          </p:cNvPr>
          <p:cNvPicPr>
            <a:picLocks noChangeAspect="1"/>
          </p:cNvPicPr>
          <p:nvPr/>
        </p:nvPicPr>
        <p:blipFill rotWithShape="1">
          <a:blip r:embed="rId5"/>
          <a:srcRect b="16643"/>
          <a:stretch/>
        </p:blipFill>
        <p:spPr>
          <a:xfrm>
            <a:off x="8760445" y="1373429"/>
            <a:ext cx="3199270" cy="853001"/>
          </a:xfrm>
          <a:prstGeom prst="rect">
            <a:avLst/>
          </a:prstGeom>
        </p:spPr>
      </p:pic>
    </p:spTree>
    <p:extLst>
      <p:ext uri="{BB962C8B-B14F-4D97-AF65-F5344CB8AC3E}">
        <p14:creationId xmlns:p14="http://schemas.microsoft.com/office/powerpoint/2010/main" val="2144993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FA76-0BF5-4637-9606-AD9A070D837F}"/>
              </a:ext>
            </a:extLst>
          </p:cNvPr>
          <p:cNvSpPr>
            <a:spLocks noGrp="1"/>
          </p:cNvSpPr>
          <p:nvPr>
            <p:ph type="title"/>
          </p:nvPr>
        </p:nvSpPr>
        <p:spPr>
          <a:xfrm>
            <a:off x="810000" y="447188"/>
            <a:ext cx="10912608" cy="1171300"/>
          </a:xfrm>
        </p:spPr>
        <p:txBody>
          <a:bodyPr/>
          <a:lstStyle/>
          <a:p>
            <a:r>
              <a:rPr lang="en-US" sz="3200"/>
              <a:t>How Does E-cigarettes Use and Nicotine Harm Youth?</a:t>
            </a:r>
            <a:r>
              <a:rPr lang="zh-TW" altLang="en-US" sz="3200"/>
              <a:t> </a:t>
            </a:r>
            <a:r>
              <a:rPr lang="zh-TW" altLang="en-US"/>
              <a:t>使用電子香煙和尼古丁如何危害青少年？</a:t>
            </a:r>
            <a:endParaRPr lang="en-US"/>
          </a:p>
        </p:txBody>
      </p:sp>
      <p:sp>
        <p:nvSpPr>
          <p:cNvPr id="3" name="TextBox 2">
            <a:extLst>
              <a:ext uri="{FF2B5EF4-FFF2-40B4-BE49-F238E27FC236}">
                <a16:creationId xmlns:a16="http://schemas.microsoft.com/office/drawing/2014/main" id="{EF1CE92C-6945-4B81-A903-B970389CE625}"/>
              </a:ext>
            </a:extLst>
          </p:cNvPr>
          <p:cNvSpPr txBox="1"/>
          <p:nvPr/>
        </p:nvSpPr>
        <p:spPr>
          <a:xfrm>
            <a:off x="810000" y="2464174"/>
            <a:ext cx="9685538" cy="4031873"/>
          </a:xfrm>
          <a:prstGeom prst="rect">
            <a:avLst/>
          </a:prstGeom>
          <a:noFill/>
        </p:spPr>
        <p:txBody>
          <a:bodyPr wrap="square" rtlCol="0">
            <a:spAutoFit/>
          </a:bodyPr>
          <a:lstStyle/>
          <a:p>
            <a:pPr marL="285750" indent="-285750">
              <a:buFont typeface="Arial" panose="020B0604020202020204" pitchFamily="34" charset="0"/>
              <a:buChar char="•"/>
            </a:pPr>
            <a:r>
              <a:rPr lang="en-US" i="1"/>
              <a:t>One pod of a popular e-cigarette, JUUL, can contain as much nicotine as a whole pack of cigarettes.</a:t>
            </a:r>
          </a:p>
          <a:p>
            <a:endParaRPr lang="en-US" i="1"/>
          </a:p>
          <a:p>
            <a:pPr marL="285750" indent="-285750">
              <a:buFont typeface="Arial" panose="020B0604020202020204" pitchFamily="34" charset="0"/>
              <a:buChar char="•"/>
            </a:pPr>
            <a:r>
              <a:rPr lang="zh-TW" altLang="en-US" sz="2000" b="1" i="1">
                <a:latin typeface="+mj-ea"/>
                <a:ea typeface="+mj-ea"/>
              </a:rPr>
              <a:t>一個流行的電子煙的容量</a:t>
            </a:r>
            <a:r>
              <a:rPr lang="en-US" altLang="zh-TW" sz="2000" b="1" i="1">
                <a:latin typeface="+mj-ea"/>
                <a:ea typeface="+mj-ea"/>
              </a:rPr>
              <a:t>(pod)</a:t>
            </a:r>
            <a:r>
              <a:rPr lang="zh-TW" altLang="en-US" sz="2000" b="1" i="1">
                <a:latin typeface="+mj-ea"/>
                <a:ea typeface="+mj-ea"/>
              </a:rPr>
              <a:t>，</a:t>
            </a:r>
            <a:r>
              <a:rPr lang="en-US" altLang="zh-TW" sz="2000" b="1" i="1">
                <a:latin typeface="+mj-ea"/>
                <a:ea typeface="+mj-ea"/>
              </a:rPr>
              <a:t>JUUL</a:t>
            </a:r>
            <a:r>
              <a:rPr lang="zh-TW" altLang="en-US" sz="2000" b="1" i="1">
                <a:latin typeface="+mj-ea"/>
                <a:ea typeface="+mj-ea"/>
              </a:rPr>
              <a:t>，可以包含與整包香煙一樣多的尼古丁。</a:t>
            </a:r>
            <a:endParaRPr lang="en-US" sz="2000" b="1" i="1">
              <a:latin typeface="+mj-ea"/>
              <a:ea typeface="+mj-ea"/>
            </a:endParaRPr>
          </a:p>
          <a:p>
            <a:pPr marL="285750" indent="-285750">
              <a:buFont typeface="Arial" panose="020B0604020202020204" pitchFamily="34" charset="0"/>
              <a:buChar char="•"/>
            </a:pPr>
            <a:endParaRPr lang="en-US" i="1"/>
          </a:p>
          <a:p>
            <a:pPr marL="285750" indent="-285750">
              <a:buFont typeface="Arial" panose="020B0604020202020204" pitchFamily="34" charset="0"/>
              <a:buChar char="•"/>
            </a:pPr>
            <a:r>
              <a:rPr lang="en-US"/>
              <a:t>Nicotine can change the chemistry of the teen brain.</a:t>
            </a:r>
          </a:p>
          <a:p>
            <a:endParaRPr lang="en-US"/>
          </a:p>
          <a:p>
            <a:pPr marL="285750" indent="-285750">
              <a:buFont typeface="Arial" panose="020B0604020202020204" pitchFamily="34" charset="0"/>
              <a:buChar char="•"/>
            </a:pPr>
            <a:r>
              <a:rPr lang="zh-TW" altLang="en-US" sz="2000" b="1"/>
              <a:t>尼古丁可以令青少年大腦組織產生化學變化。</a:t>
            </a:r>
            <a:endParaRPr lang="en-US" sz="2000" b="1"/>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Nicotine can worsen memory and concentration, decreasing learning ability.</a:t>
            </a:r>
          </a:p>
          <a:p>
            <a:r>
              <a:rPr lang="en-US"/>
              <a:t> </a:t>
            </a:r>
          </a:p>
          <a:p>
            <a:pPr marL="285750" indent="-285750">
              <a:buFont typeface="Arial" panose="020B0604020202020204" pitchFamily="34" charset="0"/>
              <a:buChar char="•"/>
            </a:pPr>
            <a:r>
              <a:rPr lang="zh-TW" altLang="en-US" sz="2000" b="1"/>
              <a:t>尼古丁會使記憶力和注意力惡化，降低學習能力。</a:t>
            </a:r>
            <a:endParaRPr lang="en-US" sz="2000" b="1"/>
          </a:p>
          <a:p>
            <a:endParaRPr lang="en-US"/>
          </a:p>
          <a:p>
            <a:endParaRPr lang="en-US"/>
          </a:p>
        </p:txBody>
      </p:sp>
      <p:pic>
        <p:nvPicPr>
          <p:cNvPr id="4" name="Picture 3">
            <a:extLst>
              <a:ext uri="{FF2B5EF4-FFF2-40B4-BE49-F238E27FC236}">
                <a16:creationId xmlns:a16="http://schemas.microsoft.com/office/drawing/2014/main" id="{6653759F-361F-479B-9842-8FC4C88F3B55}"/>
              </a:ext>
            </a:extLst>
          </p:cNvPr>
          <p:cNvPicPr>
            <a:picLocks noChangeAspect="1"/>
          </p:cNvPicPr>
          <p:nvPr/>
        </p:nvPicPr>
        <p:blipFill>
          <a:blip r:embed="rId2"/>
          <a:stretch>
            <a:fillRect/>
          </a:stretch>
        </p:blipFill>
        <p:spPr>
          <a:xfrm>
            <a:off x="10140333" y="3053917"/>
            <a:ext cx="1661234" cy="2214979"/>
          </a:xfrm>
          <a:prstGeom prst="rect">
            <a:avLst/>
          </a:prstGeom>
        </p:spPr>
      </p:pic>
      <p:pic>
        <p:nvPicPr>
          <p:cNvPr id="6" name="Picture 4" descr="Image result for NYC Department of Health Logo">
            <a:extLst>
              <a:ext uri="{FF2B5EF4-FFF2-40B4-BE49-F238E27FC236}">
                <a16:creationId xmlns:a16="http://schemas.microsoft.com/office/drawing/2014/main" id="{501EB9FC-9280-4637-9CD2-7D5340D8EB87}"/>
              </a:ext>
            </a:extLst>
          </p:cNvPr>
          <p:cNvPicPr>
            <a:picLocks noChangeAspect="1" noChangeArrowheads="1"/>
          </p:cNvPicPr>
          <p:nvPr/>
        </p:nvPicPr>
        <p:blipFill>
          <a:blip r:embed="rId3">
            <a:biLevel thresh="25000"/>
            <a:extLst>
              <a:ext uri="{28A0092B-C50C-407E-A947-70E740481C1C}">
                <a14:useLocalDpi xmlns:a14="http://schemas.microsoft.com/office/drawing/2010/main" val="0"/>
              </a:ext>
            </a:extLst>
          </a:blip>
          <a:srcRect/>
          <a:stretch>
            <a:fillRect/>
          </a:stretch>
        </p:blipFill>
        <p:spPr bwMode="auto">
          <a:xfrm>
            <a:off x="10308083" y="5696946"/>
            <a:ext cx="1325733" cy="6628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BA5857A-BC69-408C-A9C4-D63C69BF782F}"/>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NYC Department of Health and Mental Hygiene</a:t>
            </a:r>
            <a:endParaRPr lang="en-US" sz="1100"/>
          </a:p>
        </p:txBody>
      </p:sp>
    </p:spTree>
    <p:extLst>
      <p:ext uri="{BB962C8B-B14F-4D97-AF65-F5344CB8AC3E}">
        <p14:creationId xmlns:p14="http://schemas.microsoft.com/office/powerpoint/2010/main" val="2107923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3FA76-0BF5-4637-9606-AD9A070D837F}"/>
              </a:ext>
            </a:extLst>
          </p:cNvPr>
          <p:cNvSpPr>
            <a:spLocks noGrp="1"/>
          </p:cNvSpPr>
          <p:nvPr>
            <p:ph type="title"/>
          </p:nvPr>
        </p:nvSpPr>
        <p:spPr>
          <a:xfrm>
            <a:off x="810000" y="447188"/>
            <a:ext cx="10912608" cy="1116436"/>
          </a:xfrm>
        </p:spPr>
        <p:txBody>
          <a:bodyPr/>
          <a:lstStyle/>
          <a:p>
            <a:r>
              <a:rPr lang="en-US" sz="3200"/>
              <a:t>How Does E-cigarettes Use and Nicotine Harm Youth?</a:t>
            </a:r>
            <a:r>
              <a:rPr lang="zh-TW" altLang="en-US" sz="3200"/>
              <a:t> </a:t>
            </a:r>
            <a:r>
              <a:rPr lang="zh-TW" altLang="en-US"/>
              <a:t>使用電子香煙和尼古丁如何危害青少年？</a:t>
            </a:r>
            <a:endParaRPr lang="en-US"/>
          </a:p>
        </p:txBody>
      </p:sp>
      <p:sp>
        <p:nvSpPr>
          <p:cNvPr id="3" name="TextBox 2">
            <a:extLst>
              <a:ext uri="{FF2B5EF4-FFF2-40B4-BE49-F238E27FC236}">
                <a16:creationId xmlns:a16="http://schemas.microsoft.com/office/drawing/2014/main" id="{EF1CE92C-6945-4B81-A903-B970389CE625}"/>
              </a:ext>
            </a:extLst>
          </p:cNvPr>
          <p:cNvSpPr txBox="1"/>
          <p:nvPr/>
        </p:nvSpPr>
        <p:spPr>
          <a:xfrm>
            <a:off x="471672" y="2221724"/>
            <a:ext cx="9685538" cy="3785652"/>
          </a:xfrm>
          <a:prstGeom prst="rect">
            <a:avLst/>
          </a:prstGeom>
          <a:noFill/>
        </p:spPr>
        <p:txBody>
          <a:bodyPr wrap="square" rtlCol="0">
            <a:spAutoFit/>
          </a:bodyPr>
          <a:lstStyle/>
          <a:p>
            <a:pPr marL="285750" indent="-285750">
              <a:buFont typeface="Arial" panose="020B0604020202020204" pitchFamily="34" charset="0"/>
              <a:buChar char="•"/>
            </a:pPr>
            <a:r>
              <a:rPr lang="en-US"/>
              <a:t>Along with nicotine, the aerosol from heated e-liquids can also contain harmful chemicals like formaldehyde (cancer-causing chemical), benzene (cancer-causing chemical), diacetyl from flavoring (linked to lung disease), and heavy metals (such as nickel, tin, and lead). </a:t>
            </a:r>
          </a:p>
          <a:p>
            <a:endParaRPr lang="en-US"/>
          </a:p>
          <a:p>
            <a:pPr marL="285750" indent="-285750">
              <a:buFont typeface="Arial" panose="020B0604020202020204" pitchFamily="34" charset="0"/>
              <a:buChar char="•"/>
            </a:pPr>
            <a:r>
              <a:rPr lang="zh-TW" altLang="en-US" sz="2000" b="1"/>
              <a:t>除了尼古丁，來自加熱的電子液體的氣霧劑也可能含有有害化學物質，如甲醛（致癌化學物質），苯（致癌化學物質），調味品中的雙乙酰（與肺病有關）和重金屬（如鎳，錫和鉛）</a:t>
            </a:r>
            <a:endParaRPr lang="en-US" sz="2000" b="1"/>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Bystanders can also breathe in these chemicals.</a:t>
            </a:r>
          </a:p>
          <a:p>
            <a:endParaRPr lang="en-US"/>
          </a:p>
          <a:p>
            <a:pPr marL="285750" indent="-285750">
              <a:buFont typeface="Arial" panose="020B0604020202020204" pitchFamily="34" charset="0"/>
              <a:buChar char="•"/>
            </a:pPr>
            <a:r>
              <a:rPr lang="zh-TW" altLang="en-US" sz="2000" b="1"/>
              <a:t>旁人還可以通過空氣吸入這些化學物質。</a:t>
            </a:r>
            <a:endParaRPr lang="en-US" sz="2000" b="1"/>
          </a:p>
          <a:p>
            <a:endParaRPr lang="en-US"/>
          </a:p>
        </p:txBody>
      </p:sp>
      <p:pic>
        <p:nvPicPr>
          <p:cNvPr id="6" name="Picture 4" descr="Image result for NYC Department of Health Logo">
            <a:extLst>
              <a:ext uri="{FF2B5EF4-FFF2-40B4-BE49-F238E27FC236}">
                <a16:creationId xmlns:a16="http://schemas.microsoft.com/office/drawing/2014/main" id="{501EB9FC-9280-4637-9CD2-7D5340D8EB87}"/>
              </a:ext>
            </a:extLst>
          </p:cNvPr>
          <p:cNvPicPr>
            <a:picLocks noChangeAspect="1" noChangeArrowheads="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10308083" y="5696946"/>
            <a:ext cx="1325733" cy="6628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800" y="5209446"/>
            <a:ext cx="2487168" cy="1502249"/>
          </a:xfrm>
          <a:prstGeom prst="rect">
            <a:avLst/>
          </a:prstGeom>
        </p:spPr>
      </p:pic>
      <p:sp>
        <p:nvSpPr>
          <p:cNvPr id="7" name="TextBox 6">
            <a:extLst>
              <a:ext uri="{FF2B5EF4-FFF2-40B4-BE49-F238E27FC236}">
                <a16:creationId xmlns:a16="http://schemas.microsoft.com/office/drawing/2014/main" id="{E228C5E1-B780-417B-BA5C-A53AB7A37379}"/>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NYC Department of Health and Mental Hygiene</a:t>
            </a:r>
            <a:endParaRPr lang="en-US" sz="1100"/>
          </a:p>
        </p:txBody>
      </p:sp>
    </p:spTree>
    <p:extLst>
      <p:ext uri="{BB962C8B-B14F-4D97-AF65-F5344CB8AC3E}">
        <p14:creationId xmlns:p14="http://schemas.microsoft.com/office/powerpoint/2010/main" val="22999932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6E9D94-A7ED-441D-9660-1B16C07450D3}"/>
              </a:ext>
            </a:extLst>
          </p:cNvPr>
          <p:cNvPicPr>
            <a:picLocks noChangeAspect="1"/>
          </p:cNvPicPr>
          <p:nvPr/>
        </p:nvPicPr>
        <p:blipFill>
          <a:blip r:embed="rId2"/>
          <a:stretch>
            <a:fillRect/>
          </a:stretch>
        </p:blipFill>
        <p:spPr>
          <a:xfrm>
            <a:off x="3496789" y="375782"/>
            <a:ext cx="4970936" cy="6277885"/>
          </a:xfrm>
          <a:prstGeom prst="rect">
            <a:avLst/>
          </a:prstGeom>
        </p:spPr>
      </p:pic>
      <p:pic>
        <p:nvPicPr>
          <p:cNvPr id="3" name="Picture 2">
            <a:extLst>
              <a:ext uri="{FF2B5EF4-FFF2-40B4-BE49-F238E27FC236}">
                <a16:creationId xmlns:a16="http://schemas.microsoft.com/office/drawing/2014/main" id="{D052F084-B884-4B61-9DA1-65020AC0BCEA}"/>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4" name="TextBox 3"/>
          <p:cNvSpPr txBox="1"/>
          <p:nvPr/>
        </p:nvSpPr>
        <p:spPr>
          <a:xfrm>
            <a:off x="3714749" y="1981200"/>
            <a:ext cx="2295526" cy="769441"/>
          </a:xfrm>
          <a:prstGeom prst="rect">
            <a:avLst/>
          </a:prstGeom>
          <a:solidFill>
            <a:schemeClr val="bg1"/>
          </a:solidFill>
        </p:spPr>
        <p:txBody>
          <a:bodyPr wrap="square" rtlCol="0">
            <a:spAutoFit/>
          </a:bodyPr>
          <a:lstStyle/>
          <a:p>
            <a:r>
              <a:rPr lang="zh-TW" altLang="en-US" sz="2200" b="1">
                <a:solidFill>
                  <a:srgbClr val="FFD347"/>
                </a:solidFill>
              </a:rPr>
              <a:t>受損的腦部</a:t>
            </a:r>
            <a:endParaRPr lang="en-US" altLang="zh-TW" sz="2200" b="1">
              <a:solidFill>
                <a:srgbClr val="FFD347"/>
              </a:solidFill>
            </a:endParaRPr>
          </a:p>
          <a:p>
            <a:r>
              <a:rPr lang="zh-TW" altLang="en-US" sz="2200" b="1">
                <a:solidFill>
                  <a:srgbClr val="FFD347"/>
                </a:solidFill>
              </a:rPr>
              <a:t>不能重新購買</a:t>
            </a:r>
            <a:endParaRPr lang="en-US" sz="2200" b="1">
              <a:solidFill>
                <a:srgbClr val="FFD347"/>
              </a:solidFill>
            </a:endParaRPr>
          </a:p>
        </p:txBody>
      </p:sp>
    </p:spTree>
    <p:extLst>
      <p:ext uri="{BB962C8B-B14F-4D97-AF65-F5344CB8AC3E}">
        <p14:creationId xmlns:p14="http://schemas.microsoft.com/office/powerpoint/2010/main" val="10933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7EF7-3696-46CD-B809-70ECC2013ACF}"/>
              </a:ext>
            </a:extLst>
          </p:cNvPr>
          <p:cNvSpPr>
            <a:spLocks noGrp="1"/>
          </p:cNvSpPr>
          <p:nvPr>
            <p:ph type="title"/>
          </p:nvPr>
        </p:nvSpPr>
        <p:spPr>
          <a:xfrm>
            <a:off x="810000" y="447187"/>
            <a:ext cx="10571998" cy="1194799"/>
          </a:xfrm>
        </p:spPr>
        <p:txBody>
          <a:bodyPr/>
          <a:lstStyle/>
          <a:p>
            <a:pPr algn="ctr"/>
            <a:r>
              <a:rPr lang="en-US" dirty="0"/>
              <a:t>Speakers</a:t>
            </a:r>
            <a:br>
              <a:rPr lang="en-US" dirty="0"/>
            </a:br>
            <a:r>
              <a:rPr lang="zh-TW" altLang="en-US" dirty="0"/>
              <a:t>特邀演講者</a:t>
            </a:r>
            <a:endParaRPr lang="en-US" dirty="0"/>
          </a:p>
        </p:txBody>
      </p:sp>
      <p:sp>
        <p:nvSpPr>
          <p:cNvPr id="3" name="Content Placeholder 2">
            <a:extLst>
              <a:ext uri="{FF2B5EF4-FFF2-40B4-BE49-F238E27FC236}">
                <a16:creationId xmlns:a16="http://schemas.microsoft.com/office/drawing/2014/main" id="{144966EF-8FA7-4CB4-B812-B75435D8B775}"/>
              </a:ext>
            </a:extLst>
          </p:cNvPr>
          <p:cNvSpPr>
            <a:spLocks noGrp="1"/>
          </p:cNvSpPr>
          <p:nvPr>
            <p:ph idx="1"/>
          </p:nvPr>
        </p:nvSpPr>
        <p:spPr>
          <a:xfrm>
            <a:off x="818712" y="2222287"/>
            <a:ext cx="10554574" cy="4188526"/>
          </a:xfrm>
        </p:spPr>
        <p:txBody>
          <a:bodyPr>
            <a:normAutofit fontScale="92500" lnSpcReduction="20000"/>
          </a:bodyPr>
          <a:lstStyle/>
          <a:p>
            <a:pPr marL="0" indent="0" algn="ctr">
              <a:buNone/>
            </a:pPr>
            <a:r>
              <a:rPr lang="zh-TW" altLang="en-US" sz="2600" b="1" dirty="0"/>
              <a:t>蔡亦聰醫生 </a:t>
            </a:r>
            <a:r>
              <a:rPr lang="en-US" altLang="zh-TW" sz="2600" b="1" dirty="0"/>
              <a:t>	Dr. Steven </a:t>
            </a:r>
            <a:r>
              <a:rPr lang="en-US" altLang="zh-TW" sz="2600" b="1" dirty="0" err="1"/>
              <a:t>Cai</a:t>
            </a:r>
            <a:endParaRPr lang="en-US" altLang="zh-TW" sz="2600" b="1" dirty="0"/>
          </a:p>
          <a:p>
            <a:pPr marL="0" indent="0" algn="ctr">
              <a:buNone/>
            </a:pPr>
            <a:r>
              <a:rPr lang="en-US" altLang="zh-TW" sz="1900" dirty="0"/>
              <a:t>Clinical Assistant Professor Mount Sinai</a:t>
            </a:r>
          </a:p>
          <a:p>
            <a:pPr marL="0" indent="0" algn="ctr">
              <a:buNone/>
            </a:pPr>
            <a:endParaRPr lang="zh-TW" altLang="en-US" sz="1900" dirty="0"/>
          </a:p>
          <a:p>
            <a:pPr marL="0" indent="0" algn="ctr">
              <a:buNone/>
            </a:pPr>
            <a:r>
              <a:rPr lang="zh-TW" altLang="en-US" sz="2600" b="1" dirty="0"/>
              <a:t>伍慧明 </a:t>
            </a:r>
            <a:r>
              <a:rPr lang="en-US" altLang="zh-TW" sz="2600" b="1" dirty="0"/>
              <a:t>	</a:t>
            </a:r>
            <a:r>
              <a:rPr lang="en-US" altLang="zh-TW" sz="2600" b="1" dirty="0" err="1"/>
              <a:t>Wai</a:t>
            </a:r>
            <a:r>
              <a:rPr lang="en-US" altLang="zh-TW" sz="2600" b="1" dirty="0"/>
              <a:t> Ming (Pam) Ng</a:t>
            </a:r>
          </a:p>
          <a:p>
            <a:pPr marL="0" indent="0" algn="ctr">
              <a:buNone/>
            </a:pPr>
            <a:r>
              <a:rPr lang="zh-TW" altLang="en-US" sz="2400" dirty="0"/>
              <a:t>戒菸輔導員</a:t>
            </a:r>
            <a:endParaRPr lang="en-US" altLang="zh-TW" sz="2400" dirty="0"/>
          </a:p>
          <a:p>
            <a:pPr marL="0" indent="0" algn="ctr">
              <a:buNone/>
            </a:pPr>
            <a:r>
              <a:rPr lang="zh-TW" altLang="en-US" sz="2400" dirty="0"/>
              <a:t>王嘉廉社區醫療中心</a:t>
            </a:r>
            <a:endParaRPr lang="en-US" sz="2400" dirty="0"/>
          </a:p>
          <a:p>
            <a:pPr marL="0" indent="0" algn="ctr">
              <a:buNone/>
            </a:pPr>
            <a:endParaRPr lang="en-US" sz="2400" b="1" dirty="0"/>
          </a:p>
          <a:p>
            <a:pPr marL="0" indent="0" algn="ctr">
              <a:buNone/>
            </a:pPr>
            <a:r>
              <a:rPr lang="ja-JP" altLang="en-US" sz="2600" b="1" dirty="0">
                <a:latin typeface="PMingLiU"/>
                <a:ea typeface="PMingLiU"/>
                <a:cs typeface="+mn-lt"/>
              </a:rPr>
              <a:t>紀承佑  </a:t>
            </a:r>
            <a:r>
              <a:rPr lang="en-US" altLang="ja-JP" sz="2600" b="1" dirty="0">
                <a:latin typeface="PMingLiU"/>
                <a:ea typeface="PMingLiU"/>
                <a:cs typeface="+mn-lt"/>
              </a:rPr>
              <a:t>	</a:t>
            </a:r>
            <a:r>
              <a:rPr lang="en-US" altLang="ja-JP" sz="2600" b="1" dirty="0">
                <a:latin typeface="+mj-lt"/>
                <a:ea typeface="PMingLiU"/>
                <a:cs typeface="+mn-lt"/>
              </a:rPr>
              <a:t> Chen </a:t>
            </a:r>
            <a:r>
              <a:rPr lang="en-US" altLang="ja-JP" sz="2600" b="1" dirty="0" err="1">
                <a:latin typeface="+mj-lt"/>
                <a:ea typeface="PMingLiU"/>
                <a:cs typeface="+mn-lt"/>
              </a:rPr>
              <a:t>Yo</a:t>
            </a:r>
            <a:r>
              <a:rPr lang="en-US" altLang="ja-JP" sz="2600" b="1" dirty="0">
                <a:latin typeface="+mj-lt"/>
                <a:ea typeface="PMingLiU"/>
                <a:cs typeface="+mn-lt"/>
              </a:rPr>
              <a:t> Chi</a:t>
            </a:r>
            <a:endParaRPr lang="en-US" sz="2600" b="1" dirty="0">
              <a:latin typeface="+mj-lt"/>
              <a:ea typeface="PMingLiU"/>
            </a:endParaRPr>
          </a:p>
          <a:p>
            <a:pPr marL="0" indent="0" algn="ctr">
              <a:buNone/>
            </a:pPr>
            <a:r>
              <a:rPr lang="zh-TW" altLang="en-US" sz="2000" b="0" i="0" dirty="0">
                <a:effectLst/>
                <a:latin typeface="tahoma" panose="020B0604030504040204" pitchFamily="34" charset="0"/>
              </a:rPr>
              <a:t>戒煙顧問</a:t>
            </a:r>
            <a:endParaRPr lang="en-US" altLang="zh-TW" sz="2000" b="0" i="0">
              <a:effectLst/>
              <a:latin typeface="tahoma" panose="020B0604030504040204" pitchFamily="34" charset="0"/>
            </a:endParaRPr>
          </a:p>
          <a:p>
            <a:pPr marL="0" indent="0" algn="ctr">
              <a:buNone/>
            </a:pPr>
            <a:r>
              <a:rPr lang="zh-TW" altLang="en-US" sz="1900"/>
              <a:t>亞</a:t>
            </a:r>
            <a:r>
              <a:rPr lang="zh-TW" altLang="en-US" sz="1900" dirty="0"/>
              <a:t>洲人平等會 </a:t>
            </a:r>
            <a:endParaRPr lang="en-US" sz="1900" dirty="0"/>
          </a:p>
          <a:p>
            <a:pPr marL="0" indent="0" algn="ctr">
              <a:buNone/>
            </a:pPr>
            <a:endParaRPr lang="en-US" dirty="0"/>
          </a:p>
        </p:txBody>
      </p:sp>
    </p:spTree>
    <p:extLst>
      <p:ext uri="{BB962C8B-B14F-4D97-AF65-F5344CB8AC3E}">
        <p14:creationId xmlns:p14="http://schemas.microsoft.com/office/powerpoint/2010/main" val="2755190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7069-0343-4E14-AFED-ACC0DC208764}"/>
              </a:ext>
            </a:extLst>
          </p:cNvPr>
          <p:cNvSpPr>
            <a:spLocks noGrp="1"/>
          </p:cNvSpPr>
          <p:nvPr>
            <p:ph type="title"/>
          </p:nvPr>
        </p:nvSpPr>
        <p:spPr>
          <a:xfrm>
            <a:off x="628563" y="142494"/>
            <a:ext cx="10571998" cy="1481328"/>
          </a:xfrm>
        </p:spPr>
        <p:txBody>
          <a:bodyPr/>
          <a:lstStyle/>
          <a:p>
            <a:r>
              <a:rPr lang="en-US" sz="3200"/>
              <a:t>Ban on the Sale of Flavored E-Cigarettes</a:t>
            </a:r>
            <a:br>
              <a:rPr lang="en-US" sz="2800"/>
            </a:br>
            <a:r>
              <a:rPr lang="zh-TW" altLang="en-US"/>
              <a:t>禁止銷售加味電子煙</a:t>
            </a:r>
            <a:endParaRPr lang="en-US" sz="3500">
              <a:highlight>
                <a:srgbClr val="0000FF"/>
              </a:highlight>
            </a:endParaRPr>
          </a:p>
        </p:txBody>
      </p:sp>
      <p:sp>
        <p:nvSpPr>
          <p:cNvPr id="3" name="TextBox 2">
            <a:extLst>
              <a:ext uri="{FF2B5EF4-FFF2-40B4-BE49-F238E27FC236}">
                <a16:creationId xmlns:a16="http://schemas.microsoft.com/office/drawing/2014/main" id="{63CE073B-F1C7-4A9F-B603-CEDDE61B98D7}"/>
              </a:ext>
            </a:extLst>
          </p:cNvPr>
          <p:cNvSpPr txBox="1"/>
          <p:nvPr/>
        </p:nvSpPr>
        <p:spPr>
          <a:xfrm>
            <a:off x="319952" y="2384023"/>
            <a:ext cx="8814524" cy="3231654"/>
          </a:xfrm>
          <a:prstGeom prst="rect">
            <a:avLst/>
          </a:prstGeom>
          <a:noFill/>
        </p:spPr>
        <p:txBody>
          <a:bodyPr wrap="square" rtlCol="0">
            <a:spAutoFit/>
          </a:bodyPr>
          <a:lstStyle/>
          <a:p>
            <a:pPr marL="342900" indent="-342900">
              <a:buFont typeface="Arial" panose="020B0604020202020204" pitchFamily="34" charset="0"/>
              <a:buChar char="•"/>
            </a:pPr>
            <a:r>
              <a:rPr lang="en-US" sz="2400"/>
              <a:t>Since July 2020 the sale of flavored e-cigarettes is prohibited in New York. </a:t>
            </a:r>
          </a:p>
          <a:p>
            <a:pPr marL="342900" indent="-342900">
              <a:buFont typeface="Arial" panose="020B0604020202020204" pitchFamily="34" charset="0"/>
              <a:buChar char="•"/>
            </a:pPr>
            <a:r>
              <a:rPr lang="en-US" sz="2400"/>
              <a:t>Stores selling tobacco, e-cigarettes &amp; vaping  products to anyone under 21 will face criminal and civil penalties.</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r>
              <a:rPr lang="zh-TW" altLang="en-US" sz="2200"/>
              <a:t>自</a:t>
            </a:r>
            <a:r>
              <a:rPr lang="en-US" sz="2200"/>
              <a:t>2020</a:t>
            </a:r>
            <a:r>
              <a:rPr lang="zh-TW" altLang="en-US" sz="2200"/>
              <a:t>年</a:t>
            </a:r>
            <a:r>
              <a:rPr lang="en-US" sz="2200"/>
              <a:t>7</a:t>
            </a:r>
            <a:r>
              <a:rPr lang="zh-TW" altLang="en-US" sz="2200"/>
              <a:t>月起，紐約禁止銷售加味電子煙。</a:t>
            </a:r>
            <a:endParaRPr lang="en-US" sz="2200"/>
          </a:p>
          <a:p>
            <a:pPr marL="342900" indent="-342900">
              <a:buFont typeface="Arial" panose="020B0604020202020204" pitchFamily="34" charset="0"/>
              <a:buChar char="•"/>
            </a:pPr>
            <a:r>
              <a:rPr lang="zh-TW" altLang="en-US" sz="2200"/>
              <a:t>向</a:t>
            </a:r>
            <a:r>
              <a:rPr lang="en-US" sz="2200"/>
              <a:t>21</a:t>
            </a:r>
            <a:r>
              <a:rPr lang="zh-TW" altLang="en-US" sz="2200"/>
              <a:t>歲以下任何人銷售菸草</a:t>
            </a:r>
            <a:r>
              <a:rPr lang="en-US" altLang="zh-TW" sz="2200"/>
              <a:t>,</a:t>
            </a:r>
            <a:r>
              <a:rPr lang="zh-TW" altLang="en-US" sz="2200"/>
              <a:t>電子煙和電子煙產品，該商店將面臨刑事和民事處罰 。</a:t>
            </a:r>
            <a:endParaRPr lang="en-US" sz="2200"/>
          </a:p>
          <a:p>
            <a:pPr marL="342900" indent="-34290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882C16AD-1AED-471A-81E6-706059CEF0BF}"/>
              </a:ext>
            </a:extLst>
          </p:cNvPr>
          <p:cNvPicPr>
            <a:picLocks noChangeAspect="1"/>
          </p:cNvPicPr>
          <p:nvPr/>
        </p:nvPicPr>
        <p:blipFill>
          <a:blip r:embed="rId2"/>
          <a:stretch>
            <a:fillRect/>
          </a:stretch>
        </p:blipFill>
        <p:spPr>
          <a:xfrm>
            <a:off x="10842706" y="6038198"/>
            <a:ext cx="848077" cy="625249"/>
          </a:xfrm>
          <a:prstGeom prst="rect">
            <a:avLst/>
          </a:prstGeom>
        </p:spPr>
      </p:pic>
      <p:pic>
        <p:nvPicPr>
          <p:cNvPr id="6" name="Picture 5">
            <a:extLst>
              <a:ext uri="{FF2B5EF4-FFF2-40B4-BE49-F238E27FC236}">
                <a16:creationId xmlns:a16="http://schemas.microsoft.com/office/drawing/2014/main" id="{A3CC4061-C2FF-467A-990F-9CF98D7B2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2740" y="2604897"/>
            <a:ext cx="2733134" cy="2177796"/>
          </a:xfrm>
          <a:prstGeom prst="rect">
            <a:avLst/>
          </a:prstGeom>
        </p:spPr>
      </p:pic>
    </p:spTree>
    <p:extLst>
      <p:ext uri="{BB962C8B-B14F-4D97-AF65-F5344CB8AC3E}">
        <p14:creationId xmlns:p14="http://schemas.microsoft.com/office/powerpoint/2010/main" val="9048560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moking is bad"/>
          <p:cNvPicPr>
            <a:picLocks noChangeAspect="1" noChangeArrowheads="1"/>
          </p:cNvPicPr>
          <p:nvPr/>
        </p:nvPicPr>
        <p:blipFill>
          <a:blip r:embed="rId2">
            <a:extLst>
              <a:ext uri="{BEBA8EAE-BF5A-486C-A8C5-ECC9F3942E4B}">
                <a14:imgProps xmlns:a14="http://schemas.microsoft.com/office/drawing/2010/main">
                  <a14:imgLayer r:embed="rId3">
                    <a14:imgEffect>
                      <a14:artisticLineDrawing/>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075512">
            <a:off x="5929802" y="713199"/>
            <a:ext cx="3291759" cy="21839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519289"/>
            <a:ext cx="6242754" cy="4156527"/>
          </a:xfrm>
          <a:ln>
            <a:noFill/>
          </a:ln>
        </p:spPr>
        <p:txBody>
          <a:bodyPr>
            <a:noAutofit/>
          </a:bodyPr>
          <a:lstStyle/>
          <a:p>
            <a:pPr algn="ctr">
              <a:lnSpc>
                <a:spcPct val="100000"/>
              </a:lnSpc>
            </a:pPr>
            <a: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t>Why is </a:t>
            </a:r>
            <a:r>
              <a:rPr lang="en-US" sz="8000" b="1">
                <a:solidFill>
                  <a:srgbClr val="C00000"/>
                </a:solidFill>
                <a:effectLst>
                  <a:outerShdw blurRad="38100" dist="38100" dir="2700000" algn="tl">
                    <a:srgbClr val="000000">
                      <a:alpha val="43137"/>
                    </a:srgbClr>
                  </a:outerShdw>
                </a:effectLst>
                <a:latin typeface="Verdana" charset="0"/>
                <a:ea typeface="Verdana" charset="0"/>
                <a:cs typeface="Verdana" charset="0"/>
              </a:rPr>
              <a:t>smokin</a:t>
            </a:r>
            <a:r>
              <a:rPr lang="en-US" sz="7200" b="1">
                <a:solidFill>
                  <a:srgbClr val="C00000"/>
                </a:solidFill>
                <a:effectLst>
                  <a:outerShdw blurRad="38100" dist="38100" dir="2700000" algn="tl">
                    <a:srgbClr val="000000">
                      <a:alpha val="43137"/>
                    </a:srgbClr>
                  </a:outerShdw>
                </a:effectLst>
                <a:latin typeface="Verdana" charset="0"/>
                <a:ea typeface="Verdana" charset="0"/>
                <a:cs typeface="Verdana" charset="0"/>
              </a:rPr>
              <a:t>g</a:t>
            </a:r>
            <a:r>
              <a:rPr lang="en-US" sz="5400" b="1">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10400" b="1">
                <a:solidFill>
                  <a:srgbClr val="C00000"/>
                </a:solidFill>
                <a:effectLst>
                  <a:outerShdw blurRad="38100" dist="38100" dir="2700000" algn="tl">
                    <a:srgbClr val="000000">
                      <a:alpha val="43137"/>
                    </a:srgbClr>
                  </a:outerShdw>
                </a:effectLst>
                <a:latin typeface="Verdana" charset="0"/>
                <a:ea typeface="Verdana" charset="0"/>
                <a:cs typeface="Verdana" charset="0"/>
              </a:rPr>
              <a:t>bad</a:t>
            </a:r>
            <a:r>
              <a:rPr lang="en-US" sz="5400" b="1">
                <a:solidFill>
                  <a:srgbClr val="C00000"/>
                </a:solidFill>
                <a:effectLst>
                  <a:outerShdw blurRad="38100" dist="38100" dir="2700000" algn="tl">
                    <a:srgbClr val="000000">
                      <a:alpha val="43137"/>
                    </a:srgbClr>
                  </a:outerShdw>
                </a:effectLst>
                <a:latin typeface="Verdana" charset="0"/>
                <a:ea typeface="Verdana" charset="0"/>
                <a:cs typeface="Verdana" charset="0"/>
              </a:rPr>
              <a:t> </a:t>
            </a:r>
            <a: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t>for</a:t>
            </a:r>
            <a:r>
              <a:rPr lang="en-US" sz="5400" b="1">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t>you?</a:t>
            </a:r>
          </a:p>
        </p:txBody>
      </p:sp>
      <p:sp>
        <p:nvSpPr>
          <p:cNvPr id="6" name="Title 1"/>
          <p:cNvSpPr txBox="1">
            <a:spLocks/>
          </p:cNvSpPr>
          <p:nvPr/>
        </p:nvSpPr>
        <p:spPr>
          <a:xfrm>
            <a:off x="5758544" y="2754489"/>
            <a:ext cx="6433456" cy="3471333"/>
          </a:xfrm>
          <a:prstGeom prst="rect">
            <a:avLst/>
          </a:prstGeom>
          <a:ln>
            <a:no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zh-TW" altLang="en-US" sz="5400" b="1">
                <a:solidFill>
                  <a:schemeClr val="tx1"/>
                </a:solidFill>
                <a:effectLst>
                  <a:outerShdw blurRad="38100" dist="38100" dir="2700000" algn="tl">
                    <a:srgbClr val="000000">
                      <a:alpha val="43137"/>
                    </a:srgbClr>
                  </a:outerShdw>
                </a:effectLst>
                <a:latin typeface="Verdana" charset="0"/>
                <a:ea typeface="Verdana" charset="0"/>
                <a:cs typeface="Verdana" charset="0"/>
              </a:rPr>
              <a:t>為什麼</a:t>
            </a:r>
            <a:r>
              <a:rPr lang="zh-TW" altLang="en-US" sz="8800" b="1">
                <a:solidFill>
                  <a:srgbClr val="C00000"/>
                </a:solidFill>
                <a:effectLst>
                  <a:outerShdw blurRad="38100" dist="38100" dir="2700000" algn="tl">
                    <a:srgbClr val="000000">
                      <a:alpha val="43137"/>
                    </a:srgbClr>
                  </a:outerShdw>
                </a:effectLst>
                <a:latin typeface="Verdana" charset="0"/>
                <a:ea typeface="Verdana" charset="0"/>
                <a:cs typeface="Verdana" charset="0"/>
              </a:rPr>
              <a:t>吸煙</a:t>
            </a:r>
            <a:endParaRPr lang="en-US" altLang="zh-TW" sz="8800" b="1">
              <a:solidFill>
                <a:srgbClr val="C00000"/>
              </a:solidFill>
              <a:effectLst>
                <a:outerShdw blurRad="38100" dist="38100" dir="2700000" algn="tl">
                  <a:srgbClr val="000000">
                    <a:alpha val="43137"/>
                  </a:srgbClr>
                </a:outerShdw>
              </a:effectLst>
              <a:latin typeface="Verdana" charset="0"/>
              <a:ea typeface="Verdana" charset="0"/>
              <a:cs typeface="Verdana" charset="0"/>
            </a:endParaRPr>
          </a:p>
          <a:p>
            <a:pPr algn="ctr"/>
            <a:r>
              <a:rPr lang="zh-TW" altLang="en-US" sz="5400" b="1">
                <a:solidFill>
                  <a:schemeClr val="tx1"/>
                </a:solidFill>
                <a:effectLst>
                  <a:outerShdw blurRad="38100" dist="38100" dir="2700000" algn="tl">
                    <a:srgbClr val="000000">
                      <a:alpha val="43137"/>
                    </a:srgbClr>
                  </a:outerShdw>
                </a:effectLst>
                <a:latin typeface="Verdana" charset="0"/>
                <a:ea typeface="Verdana" charset="0"/>
                <a:cs typeface="Verdana" charset="0"/>
              </a:rPr>
              <a:t>有</a:t>
            </a:r>
            <a:r>
              <a:rPr lang="zh-TW" altLang="en-US" sz="11500" b="1">
                <a:solidFill>
                  <a:srgbClr val="C00000"/>
                </a:solidFill>
                <a:effectLst>
                  <a:outerShdw blurRad="38100" dist="38100" dir="2700000" algn="tl">
                    <a:srgbClr val="000000">
                      <a:alpha val="43137"/>
                    </a:srgbClr>
                  </a:outerShdw>
                </a:effectLst>
                <a:latin typeface="Verdana" charset="0"/>
                <a:ea typeface="Verdana" charset="0"/>
                <a:cs typeface="Verdana" charset="0"/>
              </a:rPr>
              <a:t>害健康</a:t>
            </a:r>
            <a:r>
              <a:rPr lang="zh-TW" altLang="en-US" sz="6000" b="1">
                <a:solidFill>
                  <a:schemeClr val="tx1"/>
                </a:solidFill>
                <a:effectLst>
                  <a:outerShdw blurRad="38100" dist="38100" dir="2700000" algn="tl">
                    <a:srgbClr val="000000">
                      <a:alpha val="43137"/>
                    </a:srgbClr>
                  </a:outerShdw>
                </a:effectLst>
                <a:latin typeface="Verdana" charset="0"/>
                <a:ea typeface="Verdana" charset="0"/>
                <a:cs typeface="Verdana" charset="0"/>
              </a:rPr>
              <a:t>？</a:t>
            </a:r>
            <a:endParaRPr lang="en-US" sz="6000" b="1">
              <a:solidFill>
                <a:schemeClr val="tx1"/>
              </a:solidFill>
              <a:effectLst>
                <a:outerShdw blurRad="38100" dist="38100" dir="2700000" algn="tl">
                  <a:srgbClr val="000000">
                    <a:alpha val="43137"/>
                  </a:srgbClr>
                </a:outerShdw>
              </a:effectLst>
              <a:latin typeface="Verdana" charset="0"/>
              <a:ea typeface="Verdana" charset="0"/>
              <a:cs typeface="Verdana" charset="0"/>
            </a:endParaRPr>
          </a:p>
        </p:txBody>
      </p:sp>
      <p:pic>
        <p:nvPicPr>
          <p:cNvPr id="8" name="Picture 7">
            <a:extLst>
              <a:ext uri="{FF2B5EF4-FFF2-40B4-BE49-F238E27FC236}">
                <a16:creationId xmlns:a16="http://schemas.microsoft.com/office/drawing/2014/main" id="{19D804FC-6A64-4CAC-B78E-951FE179DB56}"/>
              </a:ext>
            </a:extLst>
          </p:cNvPr>
          <p:cNvPicPr>
            <a:picLocks noChangeAspect="1"/>
          </p:cNvPicPr>
          <p:nvPr/>
        </p:nvPicPr>
        <p:blipFill>
          <a:blip r:embed="rId4"/>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1953342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50433" y="784822"/>
            <a:ext cx="4619879" cy="5083664"/>
          </a:xfrm>
          <a:solidFill>
            <a:schemeClr val="tx1"/>
          </a:solidFill>
          <a:ln w="63500">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lnSpc>
                <a:spcPct val="100000"/>
              </a:lnSpc>
            </a:pPr>
            <a:r>
              <a:rPr lang="en-US" sz="3600" b="1">
                <a:solidFill>
                  <a:schemeClr val="accent1"/>
                </a:solidFill>
                <a:effectLst>
                  <a:outerShdw blurRad="38100" dist="38100" dir="2700000" algn="tl">
                    <a:srgbClr val="000000">
                      <a:alpha val="43137"/>
                    </a:srgbClr>
                  </a:outerShdw>
                </a:effectLst>
                <a:latin typeface="Verdana" charset="0"/>
                <a:ea typeface="Verdana" charset="0"/>
                <a:cs typeface="Verdana" charset="0"/>
              </a:rPr>
              <a:t>Over 7,000 toxic CHEMICALS -</a:t>
            </a:r>
            <a:br>
              <a:rPr lang="en-US" sz="3600" b="1">
                <a:solidFill>
                  <a:schemeClr val="accent1"/>
                </a:solidFill>
                <a:effectLst>
                  <a:outerShdw blurRad="38100" dist="38100" dir="2700000" algn="tl">
                    <a:srgbClr val="000000">
                      <a:alpha val="43137"/>
                    </a:srgbClr>
                  </a:outerShdw>
                </a:effectLst>
                <a:latin typeface="Verdana" charset="0"/>
                <a:ea typeface="Verdana" charset="0"/>
                <a:cs typeface="Verdana" charset="0"/>
              </a:rPr>
            </a:br>
            <a:r>
              <a:rPr lang="en-US" sz="3600" u="sng">
                <a:solidFill>
                  <a:schemeClr val="accent1"/>
                </a:solidFill>
                <a:latin typeface="Verdana" charset="0"/>
                <a:ea typeface="Verdana" charset="0"/>
                <a:cs typeface="Verdana" charset="0"/>
              </a:rPr>
              <a:t>70</a:t>
            </a:r>
            <a:r>
              <a:rPr lang="en-US" sz="3600">
                <a:solidFill>
                  <a:schemeClr val="accent1"/>
                </a:solidFill>
                <a:latin typeface="Verdana" charset="0"/>
                <a:ea typeface="Verdana" charset="0"/>
                <a:cs typeface="Verdana" charset="0"/>
              </a:rPr>
              <a:t> are known to cause </a:t>
            </a:r>
            <a:r>
              <a:rPr lang="en-US" sz="3600" u="sng">
                <a:solidFill>
                  <a:schemeClr val="accent1"/>
                </a:solidFill>
                <a:latin typeface="Verdana" charset="0"/>
                <a:ea typeface="Verdana" charset="0"/>
                <a:cs typeface="Verdana" charset="0"/>
              </a:rPr>
              <a:t>cancer</a:t>
            </a:r>
            <a:r>
              <a:rPr lang="en-US" sz="3600">
                <a:solidFill>
                  <a:schemeClr val="accent1"/>
                </a:solidFill>
                <a:latin typeface="Verdana" charset="0"/>
                <a:ea typeface="Verdana" charset="0"/>
                <a:cs typeface="Verdana" charset="0"/>
              </a:rPr>
              <a:t>!!!</a:t>
            </a:r>
            <a:br>
              <a:rPr lang="en-US" sz="3600" b="1">
                <a:solidFill>
                  <a:schemeClr val="accent1"/>
                </a:solidFill>
                <a:effectLst>
                  <a:outerShdw blurRad="38100" dist="38100" dir="2700000" algn="tl">
                    <a:srgbClr val="000000">
                      <a:alpha val="43137"/>
                    </a:srgbClr>
                  </a:outerShdw>
                </a:effectLst>
                <a:latin typeface="Verdana" charset="0"/>
                <a:ea typeface="Verdana" charset="0"/>
                <a:cs typeface="Verdana" charset="0"/>
              </a:rPr>
            </a:br>
            <a:br>
              <a:rPr lang="en-US" sz="3600" b="1">
                <a:solidFill>
                  <a:schemeClr val="accent1"/>
                </a:solidFill>
                <a:effectLst>
                  <a:outerShdw blurRad="38100" dist="38100" dir="2700000" algn="tl">
                    <a:srgbClr val="000000">
                      <a:alpha val="43137"/>
                    </a:srgbClr>
                  </a:outerShdw>
                </a:effectLst>
                <a:latin typeface="Verdana" charset="0"/>
                <a:ea typeface="Verdana" charset="0"/>
                <a:cs typeface="Verdana" charset="0"/>
              </a:rPr>
            </a:br>
            <a:r>
              <a:rPr lang="zh-CN" altLang="en-US" sz="3600">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在</a:t>
            </a:r>
            <a:r>
              <a:rPr lang="zh-TW" altLang="en-US" sz="3600" b="1">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超過 </a:t>
            </a:r>
            <a:r>
              <a:rPr lang="en-US" altLang="zh-TW" sz="3600" b="1">
                <a:solidFill>
                  <a:schemeClr val="accent1"/>
                </a:solidFill>
                <a:effectLst>
                  <a:outerShdw blurRad="38100" dist="38100" dir="2700000" algn="tl">
                    <a:srgbClr val="000000">
                      <a:alpha val="43137"/>
                    </a:srgbClr>
                  </a:outerShdw>
                </a:effectLst>
                <a:latin typeface="Verdana" charset="0"/>
                <a:ea typeface="Verdana" charset="0"/>
                <a:cs typeface="Verdana" charset="0"/>
              </a:rPr>
              <a:t>7,000 </a:t>
            </a:r>
            <a:r>
              <a:rPr lang="zh-TW" altLang="en-US" sz="3600" b="1">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種的毒性化合物</a:t>
            </a:r>
            <a:r>
              <a:rPr lang="zh-CN" altLang="en-US" sz="3600">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內有</a:t>
            </a:r>
            <a:r>
              <a:rPr lang="en-US" altLang="zh-TW" sz="3600" b="1">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br>
              <a:rPr lang="en-US" altLang="zh-TW" sz="3600" b="1">
                <a:solidFill>
                  <a:schemeClr val="accent1"/>
                </a:solidFill>
                <a:effectLst>
                  <a:outerShdw blurRad="38100" dist="38100" dir="2700000" algn="tl">
                    <a:srgbClr val="000000">
                      <a:alpha val="43137"/>
                    </a:srgbClr>
                  </a:outerShdw>
                </a:effectLst>
                <a:latin typeface="Verdana" charset="0"/>
                <a:ea typeface="Verdana" charset="0"/>
                <a:cs typeface="Verdana" charset="0"/>
              </a:rPr>
            </a:br>
            <a:r>
              <a:rPr lang="en-US" altLang="zh-TW" sz="3600" u="sng">
                <a:solidFill>
                  <a:schemeClr val="accent1"/>
                </a:solidFill>
                <a:effectLst>
                  <a:outerShdw blurRad="38100" dist="38100" dir="2700000" algn="tl">
                    <a:srgbClr val="000000">
                      <a:alpha val="43137"/>
                    </a:srgbClr>
                  </a:outerShdw>
                </a:effectLst>
                <a:latin typeface="Verdana" charset="0"/>
                <a:ea typeface="Verdana" charset="0"/>
                <a:cs typeface="Verdana" charset="0"/>
              </a:rPr>
              <a:t>70</a:t>
            </a:r>
            <a:r>
              <a:rPr lang="en-US" altLang="zh-TW" sz="3600">
                <a:solidFill>
                  <a:schemeClr val="accent1"/>
                </a:solidFill>
                <a:effectLst>
                  <a:outerShdw blurRad="38100" dist="38100" dir="2700000" algn="tl">
                    <a:srgbClr val="000000">
                      <a:alpha val="43137"/>
                    </a:srgbClr>
                  </a:outerShdw>
                </a:effectLst>
                <a:latin typeface="Verdana" charset="0"/>
                <a:ea typeface="Verdana" charset="0"/>
                <a:cs typeface="Verdana" charset="0"/>
              </a:rPr>
              <a:t> </a:t>
            </a:r>
            <a:r>
              <a:rPr lang="zh-TW" altLang="en-US" sz="3600">
                <a:solidFill>
                  <a:schemeClr val="accent1"/>
                </a:solidFill>
                <a:effectLst>
                  <a:outerShdw blurRad="38100" dist="38100" dir="2700000" algn="tl">
                    <a:srgbClr val="000000">
                      <a:alpha val="43137"/>
                    </a:srgbClr>
                  </a:outerShdw>
                </a:effectLst>
                <a:latin typeface="+mn-ea"/>
                <a:cs typeface="Verdana" charset="0"/>
              </a:rPr>
              <a:t>種</a:t>
            </a:r>
            <a:r>
              <a:rPr lang="zh-CN" altLang="en-US" sz="3600">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能導致</a:t>
            </a:r>
            <a:r>
              <a:rPr lang="zh-CN" altLang="en-US" sz="3600" u="sng">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癌症</a:t>
            </a:r>
            <a:r>
              <a:rPr lang="en-US" altLang="zh-TW" sz="3600" b="1">
                <a:solidFill>
                  <a:schemeClr val="accent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br>
              <a:rPr lang="en-US" altLang="zh-TW" sz="3600" b="1">
                <a:solidFill>
                  <a:schemeClr val="accent1"/>
                </a:solidFill>
                <a:effectLst>
                  <a:outerShdw blurRad="38100" dist="38100" dir="2700000" algn="tl">
                    <a:srgbClr val="000000">
                      <a:alpha val="43137"/>
                    </a:srgbClr>
                  </a:outerShdw>
                </a:effectLst>
                <a:latin typeface="Verdana" charset="0"/>
                <a:ea typeface="Verdana" charset="0"/>
                <a:cs typeface="Verdana" charset="0"/>
              </a:rPr>
            </a:br>
            <a:endParaRPr lang="en-US" sz="3600" b="1">
              <a:solidFill>
                <a:schemeClr val="accent1"/>
              </a:solidFill>
              <a:effectLst>
                <a:outerShdw blurRad="38100" dist="38100" dir="2700000" algn="tl">
                  <a:srgbClr val="000000">
                    <a:alpha val="43137"/>
                  </a:srgbClr>
                </a:outerShdw>
              </a:effectLst>
              <a:latin typeface="Verdana" charset="0"/>
              <a:ea typeface="Verdana" charset="0"/>
              <a:cs typeface="Verdana" charset="0"/>
            </a:endParaRPr>
          </a:p>
        </p:txBody>
      </p:sp>
      <p:pic>
        <p:nvPicPr>
          <p:cNvPr id="5" name="Picture 4" descr="Chemicals In Cigarettes « QuitTra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402" y="784822"/>
            <a:ext cx="5905500" cy="50836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CF49D62-F764-486C-9D01-477B9E2CA673}"/>
              </a:ext>
            </a:extLst>
          </p:cNvPr>
          <p:cNvPicPr>
            <a:picLocks noChangeAspect="1"/>
          </p:cNvPicPr>
          <p:nvPr/>
        </p:nvPicPr>
        <p:blipFill>
          <a:blip r:embed="rId5"/>
          <a:stretch>
            <a:fillRect/>
          </a:stretch>
        </p:blipFill>
        <p:spPr>
          <a:xfrm>
            <a:off x="10842706" y="6038198"/>
            <a:ext cx="848077" cy="625249"/>
          </a:xfrm>
          <a:prstGeom prst="rect">
            <a:avLst/>
          </a:prstGeom>
        </p:spPr>
      </p:pic>
      <p:sp>
        <p:nvSpPr>
          <p:cNvPr id="8" name="TextBox 7">
            <a:extLst>
              <a:ext uri="{FF2B5EF4-FFF2-40B4-BE49-F238E27FC236}">
                <a16:creationId xmlns:a16="http://schemas.microsoft.com/office/drawing/2014/main" id="{019FFE66-A482-47BC-8C3E-BE65A9D2B9E6}"/>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6"/>
              </a:rPr>
              <a:t>Food and Drug Administration</a:t>
            </a:r>
            <a:endParaRPr lang="en-US" sz="1100"/>
          </a:p>
        </p:txBody>
      </p:sp>
    </p:spTree>
    <p:extLst>
      <p:ext uri="{BB962C8B-B14F-4D97-AF65-F5344CB8AC3E}">
        <p14:creationId xmlns:p14="http://schemas.microsoft.com/office/powerpoint/2010/main" val="1276112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06190" y="357556"/>
            <a:ext cx="11248994" cy="1151965"/>
          </a:xfrm>
        </p:spPr>
        <p:txBody>
          <a:bodyPr>
            <a:normAutofit/>
          </a:bodyPr>
          <a:lstStyle/>
          <a:p>
            <a:pPr algn="ctr"/>
            <a:r>
              <a:rPr lang="en-US" sz="5400" b="1" u="sng">
                <a:latin typeface="Verdana" charset="0"/>
                <a:ea typeface="Verdana" charset="0"/>
                <a:cs typeface="Verdana" charset="0"/>
              </a:rPr>
              <a:t>Nicotine </a:t>
            </a:r>
            <a:r>
              <a:rPr lang="zh-CN" altLang="en-US" sz="5400" b="1" u="sng">
                <a:latin typeface="PMingLiU" panose="02020500000000000000" pitchFamily="18" charset="-120"/>
                <a:ea typeface="PMingLiU" panose="02020500000000000000" pitchFamily="18" charset="-120"/>
                <a:cs typeface="Verdana" charset="0"/>
              </a:rPr>
              <a:t>尼古丁</a:t>
            </a:r>
            <a:endParaRPr lang="en-US" sz="5400">
              <a:latin typeface="PMingLiU" panose="02020500000000000000" pitchFamily="18" charset="-120"/>
              <a:ea typeface="PMingLiU" panose="02020500000000000000" pitchFamily="18" charset="-120"/>
              <a:cs typeface="Verdana" charset="0"/>
            </a:endParaRPr>
          </a:p>
        </p:txBody>
      </p:sp>
      <p:sp>
        <p:nvSpPr>
          <p:cNvPr id="5" name="Content Placeholder 2"/>
          <p:cNvSpPr txBox="1">
            <a:spLocks/>
          </p:cNvSpPr>
          <p:nvPr/>
        </p:nvSpPr>
        <p:spPr>
          <a:xfrm>
            <a:off x="0" y="2104845"/>
            <a:ext cx="12191999" cy="4554748"/>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Font typeface="Arial" panose="020B0604020202020204" pitchFamily="34" charset="0"/>
              <a:buNone/>
            </a:pPr>
            <a:r>
              <a:rPr lang="en-US" altLang="zh-CN" sz="2800" b="1" cap="none">
                <a:latin typeface="Verdana" charset="0"/>
                <a:ea typeface="Verdana" charset="0"/>
                <a:cs typeface="Verdana" charset="0"/>
              </a:rPr>
              <a:t>Highly addictive</a:t>
            </a:r>
          </a:p>
          <a:p>
            <a:pPr marL="0" indent="0" algn="ctr">
              <a:lnSpc>
                <a:spcPct val="100000"/>
              </a:lnSpc>
              <a:buFont typeface="Arial" panose="020B0604020202020204" pitchFamily="34" charset="0"/>
              <a:buNone/>
            </a:pPr>
            <a:r>
              <a:rPr lang="zh-CN" altLang="en-US" sz="2800" b="1" cap="none">
                <a:latin typeface="PMingLiU" panose="02020500000000000000" pitchFamily="18" charset="-120"/>
                <a:ea typeface="PMingLiU" panose="02020500000000000000" pitchFamily="18" charset="-120"/>
                <a:cs typeface="Verdana" charset="0"/>
              </a:rPr>
              <a:t>高度上瘾</a:t>
            </a:r>
            <a:endParaRPr lang="en-US" altLang="zh-CN" sz="2800" b="1" cap="none">
              <a:latin typeface="PMingLiU" panose="02020500000000000000" pitchFamily="18" charset="-120"/>
              <a:ea typeface="PMingLiU" panose="02020500000000000000" pitchFamily="18" charset="-120"/>
              <a:cs typeface="Verdana" charset="0"/>
            </a:endParaRPr>
          </a:p>
          <a:p>
            <a:pPr marL="0" indent="0" algn="ctr">
              <a:lnSpc>
                <a:spcPct val="100000"/>
              </a:lnSpc>
              <a:buFont typeface="Arial" panose="020B0604020202020204" pitchFamily="34" charset="0"/>
              <a:buNone/>
            </a:pPr>
            <a:endParaRPr lang="en-US" altLang="zh-CN" sz="1200" b="1" cap="none">
              <a:latin typeface="Verdana" charset="0"/>
              <a:ea typeface="Verdana" charset="0"/>
              <a:cs typeface="Verdana" charset="0"/>
            </a:endParaRPr>
          </a:p>
          <a:p>
            <a:pPr marL="0" indent="0" algn="ctr">
              <a:lnSpc>
                <a:spcPct val="100000"/>
              </a:lnSpc>
              <a:buFont typeface="Arial" panose="020B0604020202020204" pitchFamily="34" charset="0"/>
              <a:buNone/>
            </a:pPr>
            <a:r>
              <a:rPr lang="en-US" altLang="zh-CN" sz="2800" b="1" cap="none">
                <a:solidFill>
                  <a:schemeClr val="accent1"/>
                </a:solidFill>
                <a:latin typeface="Verdana" charset="0"/>
                <a:ea typeface="Verdana" charset="0"/>
                <a:cs typeface="Verdana" charset="0"/>
              </a:rPr>
              <a:t>Acts on brain within 15 seconds </a:t>
            </a:r>
          </a:p>
          <a:p>
            <a:pPr marL="0" indent="0" algn="ctr">
              <a:lnSpc>
                <a:spcPct val="100000"/>
              </a:lnSpc>
              <a:buFont typeface="Arial" panose="020B0604020202020204" pitchFamily="34" charset="0"/>
              <a:buNone/>
            </a:pPr>
            <a:r>
              <a:rPr lang="zh-TW" altLang="en-US" sz="2800" cap="none">
                <a:solidFill>
                  <a:schemeClr val="accent1"/>
                </a:solidFill>
                <a:latin typeface="PMingLiU" panose="02020500000000000000" pitchFamily="18" charset="-120"/>
                <a:ea typeface="PMingLiU" panose="02020500000000000000" pitchFamily="18" charset="-120"/>
                <a:cs typeface="Verdana" charset="0"/>
              </a:rPr>
              <a:t>在</a:t>
            </a:r>
            <a:r>
              <a:rPr lang="zh-TW" altLang="en-US" sz="2800" cap="none">
                <a:solidFill>
                  <a:schemeClr val="accent1"/>
                </a:solidFill>
                <a:latin typeface="Verdana" charset="0"/>
                <a:ea typeface="Verdana" charset="0"/>
                <a:cs typeface="Verdana" charset="0"/>
              </a:rPr>
              <a:t> </a:t>
            </a:r>
            <a:r>
              <a:rPr lang="en-US" altLang="zh-TW" sz="2800" cap="none">
                <a:solidFill>
                  <a:schemeClr val="accent1"/>
                </a:solidFill>
                <a:latin typeface="Verdana" charset="0"/>
                <a:ea typeface="Verdana" charset="0"/>
                <a:cs typeface="Verdana" charset="0"/>
              </a:rPr>
              <a:t>15 </a:t>
            </a:r>
            <a:r>
              <a:rPr lang="zh-TW" altLang="en-US" sz="2800" cap="none">
                <a:solidFill>
                  <a:schemeClr val="accent1"/>
                </a:solidFill>
                <a:latin typeface="PMingLiU" panose="02020500000000000000" pitchFamily="18" charset="-120"/>
                <a:ea typeface="PMingLiU" panose="02020500000000000000" pitchFamily="18" charset="-120"/>
                <a:cs typeface="Verdana" charset="0"/>
              </a:rPr>
              <a:t>秒內就能影響大腦</a:t>
            </a:r>
            <a:endParaRPr lang="en-US" altLang="zh-TW" sz="2800" cap="none">
              <a:solidFill>
                <a:schemeClr val="accent1"/>
              </a:solidFill>
              <a:latin typeface="PMingLiU" panose="02020500000000000000" pitchFamily="18" charset="-120"/>
              <a:ea typeface="PMingLiU" panose="02020500000000000000" pitchFamily="18" charset="-120"/>
              <a:cs typeface="Verdana" charset="0"/>
            </a:endParaRPr>
          </a:p>
          <a:p>
            <a:pPr marL="0" indent="0" algn="ctr">
              <a:lnSpc>
                <a:spcPct val="100000"/>
              </a:lnSpc>
              <a:buFont typeface="Arial" panose="020B0604020202020204" pitchFamily="34" charset="0"/>
              <a:buNone/>
            </a:pPr>
            <a:r>
              <a:rPr lang="zh-TW" altLang="en-US" sz="2800" b="1" cap="none">
                <a:latin typeface="Verdana" charset="0"/>
                <a:ea typeface="Verdana" charset="0"/>
                <a:cs typeface="Verdana" charset="0"/>
              </a:rPr>
              <a:t> </a:t>
            </a:r>
            <a:endParaRPr lang="en-US" altLang="zh-TW" sz="2800" b="1" cap="none">
              <a:latin typeface="Verdana" charset="0"/>
              <a:ea typeface="Verdana" charset="0"/>
              <a:cs typeface="Verdana" charset="0"/>
            </a:endParaRPr>
          </a:p>
          <a:p>
            <a:pPr marL="0" indent="0" algn="ctr">
              <a:lnSpc>
                <a:spcPct val="100000"/>
              </a:lnSpc>
              <a:buFont typeface="Arial" panose="020B0604020202020204" pitchFamily="34" charset="0"/>
              <a:buNone/>
            </a:pPr>
            <a:endParaRPr lang="en-US" altLang="zh-CN" sz="2800" b="1" cap="none">
              <a:latin typeface="Verdana" charset="0"/>
              <a:ea typeface="Verdana" charset="0"/>
              <a:cs typeface="Verdana" charset="0"/>
            </a:endParaRPr>
          </a:p>
          <a:p>
            <a:pPr marL="0" indent="0" algn="ctr">
              <a:lnSpc>
                <a:spcPct val="100000"/>
              </a:lnSpc>
              <a:buFont typeface="Arial" panose="020B0604020202020204" pitchFamily="34" charset="0"/>
              <a:buNone/>
            </a:pPr>
            <a:r>
              <a:rPr lang="en-US" altLang="zh-CN" sz="2800" b="1" cap="none">
                <a:latin typeface="Verdana" charset="0"/>
                <a:ea typeface="Verdana" charset="0"/>
                <a:cs typeface="Verdana" charset="0"/>
              </a:rPr>
              <a:t>Affects mood and behavior</a:t>
            </a:r>
          </a:p>
          <a:p>
            <a:pPr marL="0" indent="0" algn="ctr">
              <a:lnSpc>
                <a:spcPct val="100000"/>
              </a:lnSpc>
              <a:buFont typeface="Arial" panose="020B0604020202020204" pitchFamily="34" charset="0"/>
              <a:buNone/>
            </a:pPr>
            <a:r>
              <a:rPr lang="zh-TW" altLang="en-US" sz="2800" cap="none">
                <a:latin typeface="PMingLiU" panose="02020500000000000000" pitchFamily="18" charset="-120"/>
                <a:ea typeface="PMingLiU" panose="02020500000000000000" pitchFamily="18" charset="-120"/>
                <a:cs typeface="Verdana" charset="0"/>
              </a:rPr>
              <a:t>影響情緒和行為</a:t>
            </a:r>
            <a:endParaRPr lang="en-US" altLang="zh-CN" sz="2800" cap="none">
              <a:latin typeface="PMingLiU" panose="02020500000000000000" pitchFamily="18" charset="-120"/>
              <a:ea typeface="PMingLiU" panose="02020500000000000000" pitchFamily="18" charset="-120"/>
              <a:cs typeface="Verdana" charset="0"/>
            </a:endParaRPr>
          </a:p>
        </p:txBody>
      </p:sp>
      <p:pic>
        <p:nvPicPr>
          <p:cNvPr id="6" name="Picture 2" descr="Image result for nicot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31" y="1509521"/>
            <a:ext cx="2646085" cy="17552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Down Arrow 6"/>
          <p:cNvSpPr/>
          <p:nvPr/>
        </p:nvSpPr>
        <p:spPr>
          <a:xfrm>
            <a:off x="5986178" y="4741727"/>
            <a:ext cx="289015" cy="846336"/>
          </a:xfrm>
          <a:prstGeom prst="downArrow">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atin typeface="Verdana" charset="0"/>
              <a:ea typeface="Verdana" charset="0"/>
              <a:cs typeface="Verdana" charset="0"/>
            </a:endParaRPr>
          </a:p>
        </p:txBody>
      </p:sp>
      <p:pic>
        <p:nvPicPr>
          <p:cNvPr id="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66" y="4027657"/>
            <a:ext cx="2813823" cy="18690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E17F381-01EB-4C40-A550-C10FB421A3FE}"/>
              </a:ext>
            </a:extLst>
          </p:cNvPr>
          <p:cNvPicPr>
            <a:picLocks noChangeAspect="1"/>
          </p:cNvPicPr>
          <p:nvPr/>
        </p:nvPicPr>
        <p:blipFill>
          <a:blip r:embed="rId4"/>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1902031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1587260"/>
          </a:xfrm>
        </p:spPr>
        <p:txBody>
          <a:bodyPr>
            <a:normAutofit/>
          </a:bodyPr>
          <a:lstStyle/>
          <a:p>
            <a:pPr algn="ctr"/>
            <a:r>
              <a:rPr lang="en-US" altLang="zh-CN" sz="5400" b="1" u="sng">
                <a:latin typeface="Verdana" charset="0"/>
                <a:ea typeface="Verdana" charset="0"/>
                <a:cs typeface="Verdana" charset="0"/>
              </a:rPr>
              <a:t>Carbon Monoxide </a:t>
            </a:r>
            <a:r>
              <a:rPr lang="zh-CN" altLang="en-US" sz="5400" b="1" u="sng">
                <a:latin typeface="PMingLiU" panose="02020500000000000000" pitchFamily="18" charset="-120"/>
                <a:ea typeface="PMingLiU" panose="02020500000000000000" pitchFamily="18" charset="-120"/>
                <a:cs typeface="Verdana" charset="0"/>
              </a:rPr>
              <a:t>一氧化碳</a:t>
            </a:r>
            <a:endParaRPr lang="en-US" sz="5400">
              <a:latin typeface="PMingLiU" panose="02020500000000000000" pitchFamily="18" charset="-120"/>
              <a:ea typeface="PMingLiU" panose="02020500000000000000" pitchFamily="18" charset="-120"/>
              <a:cs typeface="Verdana" charset="0"/>
            </a:endParaRPr>
          </a:p>
        </p:txBody>
      </p:sp>
      <p:sp>
        <p:nvSpPr>
          <p:cNvPr id="5" name="Content Placeholder 2"/>
          <p:cNvSpPr txBox="1">
            <a:spLocks/>
          </p:cNvSpPr>
          <p:nvPr/>
        </p:nvSpPr>
        <p:spPr>
          <a:xfrm>
            <a:off x="1" y="1587260"/>
            <a:ext cx="8938223" cy="527074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None/>
            </a:pPr>
            <a:r>
              <a:rPr lang="en-US" altLang="zh-CN" sz="2400" b="1" cap="none">
                <a:latin typeface="Verdana" charset="0"/>
                <a:ea typeface="Verdana" charset="0"/>
                <a:cs typeface="Verdana" charset="0"/>
              </a:rPr>
              <a:t>Poisonous gas absorbed into blood</a:t>
            </a:r>
          </a:p>
          <a:p>
            <a:pPr marL="0" indent="0" algn="ctr">
              <a:lnSpc>
                <a:spcPct val="100000"/>
              </a:lnSpc>
              <a:buNone/>
            </a:pPr>
            <a:r>
              <a:rPr lang="zh-TW" altLang="en-US" sz="2400" b="1" cap="none">
                <a:latin typeface="PMingLiU" panose="02020500000000000000" pitchFamily="18" charset="-120"/>
                <a:ea typeface="PMingLiU" panose="02020500000000000000" pitchFamily="18" charset="-120"/>
                <a:cs typeface="Verdana" charset="0"/>
              </a:rPr>
              <a:t>毒氣體會溶入血液</a:t>
            </a:r>
          </a:p>
          <a:p>
            <a:pPr marL="0" indent="0" algn="ctr">
              <a:lnSpc>
                <a:spcPct val="100000"/>
              </a:lnSpc>
              <a:buNone/>
            </a:pPr>
            <a:endParaRPr lang="en-US" altLang="zh-CN" sz="2400" b="1" cap="none">
              <a:solidFill>
                <a:srgbClr val="C00000"/>
              </a:solidFill>
              <a:latin typeface="Verdana" charset="0"/>
              <a:ea typeface="Verdana" charset="0"/>
              <a:cs typeface="Verdana" charset="0"/>
            </a:endParaRPr>
          </a:p>
          <a:p>
            <a:pPr marL="0" indent="0" algn="ctr">
              <a:lnSpc>
                <a:spcPct val="100000"/>
              </a:lnSpc>
              <a:buNone/>
            </a:pPr>
            <a:r>
              <a:rPr lang="en-US" altLang="zh-CN" sz="2400" b="1" cap="none">
                <a:solidFill>
                  <a:schemeClr val="accent1"/>
                </a:solidFill>
                <a:latin typeface="Verdana" charset="0"/>
                <a:ea typeface="Verdana" charset="0"/>
                <a:cs typeface="Verdana" charset="0"/>
              </a:rPr>
              <a:t>Reduces muscle and heart functions </a:t>
            </a:r>
          </a:p>
          <a:p>
            <a:pPr marL="0" indent="0" algn="ctr">
              <a:lnSpc>
                <a:spcPct val="100000"/>
              </a:lnSpc>
              <a:buNone/>
            </a:pPr>
            <a:r>
              <a:rPr lang="zh-TW" altLang="en-US" sz="2400" b="1" cap="none">
                <a:solidFill>
                  <a:schemeClr val="accent1"/>
                </a:solidFill>
                <a:latin typeface="PMingLiU" panose="02020500000000000000" pitchFamily="18" charset="-120"/>
                <a:ea typeface="PMingLiU" panose="02020500000000000000" pitchFamily="18" charset="-120"/>
                <a:cs typeface="Verdana" charset="0"/>
              </a:rPr>
              <a:t>減少肌肉和心臟功能</a:t>
            </a:r>
            <a:endParaRPr lang="en-US" altLang="zh-TW" sz="2400" b="1" cap="none">
              <a:solidFill>
                <a:schemeClr val="accent1"/>
              </a:solidFill>
              <a:latin typeface="PMingLiU" panose="02020500000000000000" pitchFamily="18" charset="-120"/>
              <a:ea typeface="PMingLiU" panose="02020500000000000000" pitchFamily="18" charset="-120"/>
              <a:cs typeface="Verdana" charset="0"/>
            </a:endParaRPr>
          </a:p>
          <a:p>
            <a:pPr marL="0" indent="0" algn="ctr">
              <a:lnSpc>
                <a:spcPct val="100000"/>
              </a:lnSpc>
              <a:buNone/>
            </a:pPr>
            <a:endParaRPr lang="en-US" altLang="zh-CN" sz="2400" b="1" cap="none">
              <a:latin typeface="Verdana" charset="0"/>
              <a:ea typeface="Verdana" charset="0"/>
              <a:cs typeface="Verdana" charset="0"/>
            </a:endParaRPr>
          </a:p>
          <a:p>
            <a:pPr marL="0" indent="0" algn="ctr">
              <a:lnSpc>
                <a:spcPct val="100000"/>
              </a:lnSpc>
              <a:buNone/>
            </a:pPr>
            <a:r>
              <a:rPr lang="en-US" altLang="zh-CN" sz="2400" b="1" cap="none">
                <a:latin typeface="Verdana" charset="0"/>
                <a:ea typeface="Verdana" charset="0"/>
                <a:cs typeface="Verdana" charset="0"/>
              </a:rPr>
              <a:t>Causes fatigue, weakness, and dizziness</a:t>
            </a:r>
          </a:p>
          <a:p>
            <a:pPr marL="0" indent="0" algn="ctr">
              <a:lnSpc>
                <a:spcPct val="100000"/>
              </a:lnSpc>
              <a:buNone/>
            </a:pPr>
            <a:r>
              <a:rPr lang="zh-TW" altLang="en-US" sz="2400" b="1" cap="none">
                <a:latin typeface="PMingLiU" panose="02020500000000000000" pitchFamily="18" charset="-120"/>
                <a:ea typeface="PMingLiU" panose="02020500000000000000" pitchFamily="18" charset="-120"/>
                <a:cs typeface="Verdana" charset="0"/>
              </a:rPr>
              <a:t>會</a:t>
            </a:r>
            <a:r>
              <a:rPr lang="zh-CN" altLang="en-US" sz="2400" b="1" cap="none">
                <a:latin typeface="PMingLiU" panose="02020500000000000000" pitchFamily="18" charset="-120"/>
                <a:ea typeface="PMingLiU" panose="02020500000000000000" pitchFamily="18" charset="-120"/>
                <a:cs typeface="Verdana" charset="0"/>
              </a:rPr>
              <a:t>導致</a:t>
            </a:r>
            <a:r>
              <a:rPr lang="zh-TW" altLang="en-US" sz="2400" b="1" cap="none">
                <a:latin typeface="PMingLiU" panose="02020500000000000000" pitchFamily="18" charset="-120"/>
                <a:ea typeface="PMingLiU" panose="02020500000000000000" pitchFamily="18" charset="-120"/>
                <a:cs typeface="Verdana" charset="0"/>
              </a:rPr>
              <a:t>疲勞</a:t>
            </a:r>
            <a:r>
              <a:rPr lang="zh-CN" altLang="en-US" sz="2400" b="1" cap="none">
                <a:latin typeface="PMingLiU" panose="02020500000000000000" pitchFamily="18" charset="-120"/>
                <a:ea typeface="PMingLiU" panose="02020500000000000000" pitchFamily="18" charset="-120"/>
                <a:cs typeface="Verdana" charset="0"/>
              </a:rPr>
              <a:t>，</a:t>
            </a:r>
            <a:r>
              <a:rPr lang="zh-TW" altLang="en-US" sz="2400" b="1" cap="none">
                <a:latin typeface="PMingLiU" panose="02020500000000000000" pitchFamily="18" charset="-120"/>
                <a:ea typeface="PMingLiU" panose="02020500000000000000" pitchFamily="18" charset="-120"/>
                <a:cs typeface="Verdana" charset="0"/>
              </a:rPr>
              <a:t>虚弱</a:t>
            </a:r>
            <a:r>
              <a:rPr lang="zh-CN" altLang="en-US" sz="2400" b="1" cap="none">
                <a:latin typeface="PMingLiU" panose="02020500000000000000" pitchFamily="18" charset="-120"/>
                <a:ea typeface="PMingLiU" panose="02020500000000000000" pitchFamily="18" charset="-120"/>
                <a:cs typeface="Verdana" charset="0"/>
              </a:rPr>
              <a:t>，</a:t>
            </a:r>
            <a:r>
              <a:rPr lang="zh-TW" altLang="en-US" sz="2400" b="1" cap="none">
                <a:latin typeface="PMingLiU" panose="02020500000000000000" pitchFamily="18" charset="-120"/>
                <a:ea typeface="PMingLiU" panose="02020500000000000000" pitchFamily="18" charset="-120"/>
                <a:cs typeface="Verdana" charset="0"/>
              </a:rPr>
              <a:t>和暈眩</a:t>
            </a:r>
            <a:endParaRPr lang="en-US" altLang="zh-CN" sz="2400" b="1" cap="none">
              <a:latin typeface="PMingLiU" panose="02020500000000000000" pitchFamily="18" charset="-120"/>
              <a:ea typeface="PMingLiU" panose="02020500000000000000" pitchFamily="18" charset="-120"/>
              <a:cs typeface="Verdana" charset="0"/>
            </a:endParaRPr>
          </a:p>
        </p:txBody>
      </p:sp>
      <p:pic>
        <p:nvPicPr>
          <p:cNvPr id="6" name="Picture 4"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38224" y="2709771"/>
            <a:ext cx="3037206" cy="22779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1801D28-A525-4578-A4F0-F8BC2EEE2A16}"/>
              </a:ext>
            </a:extLst>
          </p:cNvPr>
          <p:cNvPicPr>
            <a:picLocks noChangeAspect="1"/>
          </p:cNvPicPr>
          <p:nvPr/>
        </p:nvPicPr>
        <p:blipFill>
          <a:blip r:embed="rId3"/>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1331791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1999" cy="1552755"/>
          </a:xfrm>
        </p:spPr>
        <p:txBody>
          <a:bodyPr/>
          <a:lstStyle/>
          <a:p>
            <a:pPr marL="0" indent="0" algn="ctr">
              <a:lnSpc>
                <a:spcPct val="100000"/>
              </a:lnSpc>
            </a:pPr>
            <a:r>
              <a:rPr lang="en-US" sz="6600" b="1" u="sng">
                <a:effectLst>
                  <a:outerShdw blurRad="38100" dist="38100" dir="2700000" algn="tl">
                    <a:srgbClr val="000000">
                      <a:alpha val="43137"/>
                    </a:srgbClr>
                  </a:outerShdw>
                </a:effectLst>
                <a:latin typeface="Verdana" charset="0"/>
                <a:ea typeface="Verdana" charset="0"/>
                <a:cs typeface="Verdana" charset="0"/>
              </a:rPr>
              <a:t>Tar </a:t>
            </a:r>
            <a:r>
              <a:rPr lang="zh-CN" altLang="en-US" sz="6600" b="1" u="sng">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煙焦油</a:t>
            </a:r>
            <a:endParaRPr lang="en-US" altLang="zh-CN" sz="6600" b="1" u="sng">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2"/>
          <p:cNvSpPr txBox="1">
            <a:spLocks/>
          </p:cNvSpPr>
          <p:nvPr/>
        </p:nvSpPr>
        <p:spPr>
          <a:xfrm>
            <a:off x="1" y="983411"/>
            <a:ext cx="11865552" cy="5874590"/>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None/>
            </a:pPr>
            <a:r>
              <a:rPr lang="en-US" altLang="zh-CN" sz="3200" b="1" cap="none">
                <a:latin typeface="Verdana" charset="0"/>
                <a:ea typeface="Verdana" charset="0"/>
                <a:cs typeface="Verdana" charset="0"/>
              </a:rPr>
              <a:t>Has chemicals that can cause cancer </a:t>
            </a:r>
          </a:p>
          <a:p>
            <a:pPr marL="0" indent="0" algn="ctr">
              <a:lnSpc>
                <a:spcPct val="100000"/>
              </a:lnSpc>
              <a:buNone/>
            </a:pPr>
            <a:r>
              <a:rPr lang="zh-TW" altLang="en-US" sz="3200" cap="none">
                <a:latin typeface="PMingLiU" panose="02020500000000000000" pitchFamily="18" charset="-120"/>
                <a:ea typeface="PMingLiU" panose="02020500000000000000" pitchFamily="18" charset="-120"/>
                <a:cs typeface="Verdana" charset="0"/>
              </a:rPr>
              <a:t>有化合物能導致癌症</a:t>
            </a:r>
          </a:p>
          <a:p>
            <a:pPr marL="0" indent="0" algn="ctr">
              <a:lnSpc>
                <a:spcPct val="100000"/>
              </a:lnSpc>
              <a:buNone/>
            </a:pPr>
            <a:endParaRPr lang="en-US" altLang="zh-CN" sz="3200" b="1" cap="none">
              <a:solidFill>
                <a:srgbClr val="C00000"/>
              </a:solidFill>
              <a:latin typeface="Verdana" charset="0"/>
              <a:ea typeface="Verdana" charset="0"/>
              <a:cs typeface="Verdana" charset="0"/>
            </a:endParaRPr>
          </a:p>
          <a:p>
            <a:pPr marL="0" indent="0" algn="ctr">
              <a:lnSpc>
                <a:spcPct val="100000"/>
              </a:lnSpc>
              <a:buNone/>
            </a:pPr>
            <a:r>
              <a:rPr lang="en-US" altLang="zh-CN" sz="3200" b="1" cap="none">
                <a:solidFill>
                  <a:schemeClr val="accent1"/>
                </a:solidFill>
                <a:latin typeface="Verdana" charset="0"/>
                <a:ea typeface="Verdana" charset="0"/>
                <a:cs typeface="Verdana" charset="0"/>
              </a:rPr>
              <a:t>70% remains in lungs</a:t>
            </a:r>
          </a:p>
          <a:p>
            <a:pPr marL="0" indent="0" algn="ctr">
              <a:lnSpc>
                <a:spcPct val="100000"/>
              </a:lnSpc>
              <a:buNone/>
            </a:pPr>
            <a:r>
              <a:rPr lang="en-US" altLang="zh-TW" sz="3200" b="1" cap="none">
                <a:solidFill>
                  <a:schemeClr val="accent1"/>
                </a:solidFill>
                <a:latin typeface="Verdana" charset="0"/>
                <a:ea typeface="Verdana" charset="0"/>
                <a:cs typeface="Verdana" charset="0"/>
              </a:rPr>
              <a:t>70</a:t>
            </a:r>
            <a:r>
              <a:rPr lang="zh-TW" altLang="en-US" sz="3200" b="1" cap="none">
                <a:solidFill>
                  <a:schemeClr val="accent1"/>
                </a:solidFill>
                <a:latin typeface="Verdana" charset="0"/>
                <a:ea typeface="Verdana" charset="0"/>
                <a:cs typeface="Verdana" charset="0"/>
              </a:rPr>
              <a:t>％</a:t>
            </a:r>
            <a:r>
              <a:rPr lang="zh-CN" altLang="en-US" sz="3200" b="1" cap="none">
                <a:solidFill>
                  <a:schemeClr val="accent1"/>
                </a:solidFill>
                <a:latin typeface="Verdana" charset="0"/>
                <a:ea typeface="Verdana" charset="0"/>
                <a:cs typeface="Verdana" charset="0"/>
              </a:rPr>
              <a:t> </a:t>
            </a:r>
            <a:r>
              <a:rPr lang="zh-TW" altLang="en-US" sz="3200" cap="none">
                <a:solidFill>
                  <a:schemeClr val="accent1"/>
                </a:solidFill>
                <a:latin typeface="PMingLiU" panose="02020500000000000000" pitchFamily="18" charset="-120"/>
                <a:ea typeface="PMingLiU" panose="02020500000000000000" pitchFamily="18" charset="-120"/>
                <a:cs typeface="Verdana" charset="0"/>
              </a:rPr>
              <a:t>被困在肺部</a:t>
            </a:r>
            <a:endParaRPr lang="en-US" altLang="zh-TW" sz="3200" cap="none">
              <a:solidFill>
                <a:schemeClr val="accent1"/>
              </a:solidFill>
              <a:latin typeface="PMingLiU" panose="02020500000000000000" pitchFamily="18" charset="-120"/>
              <a:ea typeface="PMingLiU" panose="02020500000000000000" pitchFamily="18" charset="-120"/>
              <a:cs typeface="Verdana" charset="0"/>
            </a:endParaRPr>
          </a:p>
        </p:txBody>
      </p:sp>
      <p:pic>
        <p:nvPicPr>
          <p:cNvPr id="6" name="Picture 9" descr="Image result for tar in lungs"/>
          <p:cNvPicPr>
            <a:picLocks noChangeAspect="1" noChangeArrowheads="1"/>
          </p:cNvPicPr>
          <p:nvPr/>
        </p:nvPicPr>
        <p:blipFill rotWithShape="1">
          <a:blip r:embed="rId2">
            <a:extLst>
              <a:ext uri="{28A0092B-C50C-407E-A947-70E740481C1C}">
                <a14:useLocalDpi xmlns:a14="http://schemas.microsoft.com/office/drawing/2010/main" val="0"/>
              </a:ext>
            </a:extLst>
          </a:blip>
          <a:srcRect l="21669" t="22802" r="20801"/>
          <a:stretch/>
        </p:blipFill>
        <p:spPr bwMode="auto">
          <a:xfrm>
            <a:off x="8623265" y="3216912"/>
            <a:ext cx="3222739" cy="27682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tar in cigaret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70681">
            <a:off x="413095" y="3973367"/>
            <a:ext cx="3091839" cy="23215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Down Arrow 7"/>
          <p:cNvSpPr/>
          <p:nvPr/>
        </p:nvSpPr>
        <p:spPr>
          <a:xfrm rot="1815094">
            <a:off x="11014740" y="2457202"/>
            <a:ext cx="607449" cy="1130313"/>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charset="0"/>
              <a:ea typeface="Verdana" charset="0"/>
              <a:cs typeface="Verdana" charset="0"/>
            </a:endParaRPr>
          </a:p>
        </p:txBody>
      </p:sp>
      <p:pic>
        <p:nvPicPr>
          <p:cNvPr id="9" name="Picture 8">
            <a:extLst>
              <a:ext uri="{FF2B5EF4-FFF2-40B4-BE49-F238E27FC236}">
                <a16:creationId xmlns:a16="http://schemas.microsoft.com/office/drawing/2014/main" id="{995E793A-01C0-45A4-8815-E66C507F236C}"/>
              </a:ext>
            </a:extLst>
          </p:cNvPr>
          <p:cNvPicPr>
            <a:picLocks noChangeAspect="1"/>
          </p:cNvPicPr>
          <p:nvPr/>
        </p:nvPicPr>
        <p:blipFill>
          <a:blip r:embed="rId4"/>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2048990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5377" y="126355"/>
            <a:ext cx="3181559" cy="1815882"/>
          </a:xfrm>
          <a:prstGeom prst="rect">
            <a:avLst/>
          </a:prstGeom>
          <a:noFill/>
        </p:spPr>
        <p:txBody>
          <a:bodyPr wrap="square" rtlCol="0">
            <a:spAutoFit/>
          </a:bodyPr>
          <a:lstStyle/>
          <a:p>
            <a:pPr algn="ctr"/>
            <a:r>
              <a:rPr lang="en-US" sz="4000" b="1">
                <a:solidFill>
                  <a:srgbClr val="C00000"/>
                </a:solidFill>
                <a:latin typeface="Verdana" charset="0"/>
                <a:ea typeface="Verdana" charset="0"/>
                <a:cs typeface="Verdana" charset="0"/>
              </a:rPr>
              <a:t>Smoking Causes</a:t>
            </a:r>
            <a:r>
              <a:rPr lang="en-US" altLang="zh-CN" sz="4000" b="1">
                <a:solidFill>
                  <a:srgbClr val="C00000"/>
                </a:solidFill>
                <a:latin typeface="Verdana" charset="0"/>
                <a:ea typeface="Verdana" charset="0"/>
                <a:cs typeface="Verdana" charset="0"/>
              </a:rPr>
              <a:t>:</a:t>
            </a:r>
          </a:p>
          <a:p>
            <a:pPr algn="ctr"/>
            <a:r>
              <a:rPr lang="zh-CN" altLang="en-US" sz="3200" b="1" u="sng">
                <a:solidFill>
                  <a:srgbClr val="C00000"/>
                </a:solidFill>
                <a:latin typeface="PMingLiU" panose="02020500000000000000" pitchFamily="18" charset="-120"/>
                <a:ea typeface="PMingLiU" panose="02020500000000000000" pitchFamily="18" charset="-120"/>
                <a:cs typeface="Verdana" charset="0"/>
              </a:rPr>
              <a:t>吸煙能導致</a:t>
            </a:r>
            <a:endParaRPr lang="en-US" sz="3200" b="1" u="sng">
              <a:solidFill>
                <a:srgbClr val="C00000"/>
              </a:solidFill>
              <a:latin typeface="PMingLiU" panose="02020500000000000000" pitchFamily="18" charset="-120"/>
              <a:ea typeface="PMingLiU" panose="02020500000000000000" pitchFamily="18" charset="-120"/>
              <a:cs typeface="Verdana" charset="0"/>
            </a:endParaRPr>
          </a:p>
        </p:txBody>
      </p:sp>
      <p:sp>
        <p:nvSpPr>
          <p:cNvPr id="5" name="Title 1"/>
          <p:cNvSpPr>
            <a:spLocks noGrp="1"/>
          </p:cNvSpPr>
          <p:nvPr>
            <p:ph type="title"/>
          </p:nvPr>
        </p:nvSpPr>
        <p:spPr>
          <a:xfrm>
            <a:off x="5110322" y="50510"/>
            <a:ext cx="7081678" cy="2957132"/>
          </a:xfrm>
        </p:spPr>
        <p:txBody>
          <a:bodyPr>
            <a:noAutofit/>
          </a:bodyPr>
          <a:lstStyle/>
          <a:p>
            <a:pPr algn="ctr"/>
            <a:r>
              <a:rPr lang="en-US" sz="6600" b="1">
                <a:effectLst>
                  <a:outerShdw blurRad="38100" dist="38100" dir="2700000" algn="tl">
                    <a:srgbClr val="000000">
                      <a:alpha val="43137"/>
                    </a:srgbClr>
                  </a:outerShdw>
                </a:effectLst>
                <a:latin typeface="Verdana" charset="0"/>
                <a:ea typeface="Verdana" charset="0"/>
                <a:cs typeface="Verdana" charset="0"/>
              </a:rPr>
              <a:t>Heart D</a:t>
            </a:r>
            <a:r>
              <a:rPr lang="en-US" altLang="zh-CN" sz="6600" b="1">
                <a:effectLst>
                  <a:outerShdw blurRad="38100" dist="38100" dir="2700000" algn="tl">
                    <a:srgbClr val="000000">
                      <a:alpha val="43137"/>
                    </a:srgbClr>
                  </a:outerShdw>
                </a:effectLst>
                <a:latin typeface="Verdana" charset="0"/>
                <a:ea typeface="Verdana" charset="0"/>
                <a:cs typeface="Verdana" charset="0"/>
              </a:rPr>
              <a:t>isease</a:t>
            </a:r>
            <a:r>
              <a:rPr lang="en-US" sz="6600" b="1">
                <a:effectLst>
                  <a:outerShdw blurRad="38100" dist="38100" dir="2700000" algn="tl">
                    <a:srgbClr val="000000">
                      <a:alpha val="43137"/>
                    </a:srgbClr>
                  </a:outerShdw>
                </a:effectLst>
                <a:latin typeface="Verdana" charset="0"/>
                <a:ea typeface="Verdana" charset="0"/>
                <a:cs typeface="Verdana" charset="0"/>
              </a:rPr>
              <a:t> </a:t>
            </a:r>
            <a:br>
              <a:rPr lang="en-US" sz="6600" b="1">
                <a:effectLst>
                  <a:outerShdw blurRad="38100" dist="38100" dir="2700000" algn="tl">
                    <a:srgbClr val="000000">
                      <a:alpha val="43137"/>
                    </a:srgbClr>
                  </a:outerShdw>
                </a:effectLst>
                <a:latin typeface="Verdana" charset="0"/>
                <a:ea typeface="Verdana" charset="0"/>
                <a:cs typeface="Verdana" charset="0"/>
              </a:rPr>
            </a:br>
            <a:r>
              <a:rPr lang="ja-JP" altLang="en-US" sz="6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心</a:t>
            </a:r>
            <a:r>
              <a:rPr lang="zh-CN" altLang="en-US" sz="6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臟</a:t>
            </a:r>
            <a:r>
              <a:rPr lang="ja-JP" altLang="en-US" sz="6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病</a:t>
            </a:r>
            <a:endParaRPr lang="en-US" sz="6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6" name="Picture 5" descr="Image result for heart disease smoking"/>
          <p:cNvPicPr>
            <a:picLocks noChangeAspect="1" noChangeArrowheads="1"/>
          </p:cNvPicPr>
          <p:nvPr/>
        </p:nvPicPr>
        <p:blipFill rotWithShape="1">
          <a:blip r:embed="rId2">
            <a:extLst>
              <a:ext uri="{28A0092B-C50C-407E-A947-70E740481C1C}">
                <a14:useLocalDpi xmlns:a14="http://schemas.microsoft.com/office/drawing/2010/main" val="0"/>
              </a:ext>
            </a:extLst>
          </a:blip>
          <a:srcRect b="4985"/>
          <a:stretch/>
        </p:blipFill>
        <p:spPr bwMode="auto">
          <a:xfrm>
            <a:off x="284813" y="3195094"/>
            <a:ext cx="4825509" cy="29538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Down Arrow 6"/>
          <p:cNvSpPr/>
          <p:nvPr/>
        </p:nvSpPr>
        <p:spPr>
          <a:xfrm rot="20054323">
            <a:off x="2858611" y="2605451"/>
            <a:ext cx="441784" cy="134574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Verdana" charset="0"/>
              <a:ea typeface="Verdana" charset="0"/>
              <a:cs typeface="Verdana" charset="0"/>
            </a:endParaRPr>
          </a:p>
        </p:txBody>
      </p:sp>
      <p:sp>
        <p:nvSpPr>
          <p:cNvPr id="8" name="Content Placeholder 2"/>
          <p:cNvSpPr txBox="1">
            <a:spLocks/>
          </p:cNvSpPr>
          <p:nvPr/>
        </p:nvSpPr>
        <p:spPr>
          <a:xfrm>
            <a:off x="5110322" y="3384636"/>
            <a:ext cx="7081678" cy="3282042"/>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Font typeface="Arial" panose="020B0604020202020204" pitchFamily="34" charset="0"/>
              <a:buNone/>
            </a:pPr>
            <a:r>
              <a:rPr lang="en-US" altLang="zh-CN" b="1" cap="none">
                <a:latin typeface="Verdana" charset="0"/>
                <a:ea typeface="Verdana" charset="0"/>
                <a:cs typeface="Verdana" charset="0"/>
              </a:rPr>
              <a:t>Atherosclerosis </a:t>
            </a:r>
            <a:r>
              <a:rPr lang="en-US" altLang="zh-CN" b="1" cap="none">
                <a:latin typeface="Verdana" charset="0"/>
                <a:ea typeface="Verdana" charset="0"/>
                <a:cs typeface="Verdana" charset="0"/>
                <a:sym typeface="Wingdings" panose="05000000000000000000" pitchFamily="2" charset="2"/>
              </a:rPr>
              <a:t> blocks blood flow</a:t>
            </a:r>
          </a:p>
          <a:p>
            <a:pPr marL="0" indent="0" algn="ctr">
              <a:lnSpc>
                <a:spcPct val="100000"/>
              </a:lnSpc>
              <a:buNone/>
            </a:pPr>
            <a:r>
              <a:rPr lang="zh-TW" altLang="en-US" sz="2400" b="1">
                <a:latin typeface="PMingLiU" panose="02020500000000000000" pitchFamily="18" charset="-120"/>
                <a:ea typeface="PMingLiU" panose="02020500000000000000" pitchFamily="18" charset="-120"/>
                <a:cs typeface="Verdana" charset="0"/>
              </a:rPr>
              <a:t>動脈粥樣硬化 </a:t>
            </a:r>
            <a:r>
              <a:rPr lang="en-US" altLang="zh-TW" sz="2400" b="1">
                <a:latin typeface="Verdana" charset="0"/>
                <a:ea typeface="Verdana" charset="0"/>
                <a:cs typeface="Verdana" charset="0"/>
                <a:sym typeface="Wingdings" panose="05000000000000000000" pitchFamily="2" charset="2"/>
              </a:rPr>
              <a:t> </a:t>
            </a:r>
            <a:r>
              <a:rPr lang="zh-TW" altLang="en-US" sz="2400" b="1">
                <a:latin typeface="PMingLiU" panose="02020500000000000000" pitchFamily="18" charset="-120"/>
                <a:ea typeface="PMingLiU" panose="02020500000000000000" pitchFamily="18" charset="-120"/>
                <a:cs typeface="Verdana" charset="0"/>
                <a:sym typeface="Wingdings" panose="05000000000000000000" pitchFamily="2" charset="2"/>
              </a:rPr>
              <a:t>阻止血液流動</a:t>
            </a:r>
            <a:endParaRPr lang="en-US" altLang="ja-JP" sz="2400" b="1">
              <a:latin typeface="PMingLiU" panose="02020500000000000000" pitchFamily="18" charset="-120"/>
              <a:ea typeface="PMingLiU" panose="02020500000000000000" pitchFamily="18" charset="-120"/>
              <a:cs typeface="Verdana" charset="0"/>
            </a:endParaRPr>
          </a:p>
          <a:p>
            <a:pPr marL="0" indent="0" algn="ctr">
              <a:lnSpc>
                <a:spcPts val="3500"/>
              </a:lnSpc>
              <a:buFont typeface="Arial" panose="020B0604020202020204" pitchFamily="34" charset="0"/>
              <a:buNone/>
            </a:pPr>
            <a:endParaRPr lang="en-US" altLang="ja-JP" b="1">
              <a:latin typeface="Verdana" charset="0"/>
              <a:ea typeface="Verdana" charset="0"/>
              <a:cs typeface="Verdana" charset="0"/>
            </a:endParaRPr>
          </a:p>
          <a:p>
            <a:pPr marL="0" indent="0" algn="ctr">
              <a:lnSpc>
                <a:spcPts val="3500"/>
              </a:lnSpc>
              <a:buFont typeface="Arial" panose="020B0604020202020204" pitchFamily="34" charset="0"/>
              <a:buNone/>
            </a:pPr>
            <a:r>
              <a:rPr lang="en-US" altLang="ja-JP" b="1" cap="none">
                <a:latin typeface="Verdana" charset="0"/>
                <a:ea typeface="Verdana" charset="0"/>
                <a:cs typeface="Verdana" charset="0"/>
              </a:rPr>
              <a:t>Raises blood pressure and blood clots</a:t>
            </a:r>
          </a:p>
          <a:p>
            <a:pPr marL="0" indent="0" algn="ctr">
              <a:lnSpc>
                <a:spcPts val="3500"/>
              </a:lnSpc>
              <a:buNone/>
            </a:pPr>
            <a:r>
              <a:rPr lang="ja-JP" altLang="en-US" sz="2400" b="1">
                <a:latin typeface="PMingLiU" panose="02020500000000000000" pitchFamily="18" charset="-120"/>
                <a:ea typeface="PMingLiU" panose="02020500000000000000" pitchFamily="18" charset="-120"/>
                <a:cs typeface="Verdana" charset="0"/>
              </a:rPr>
              <a:t>提高血壓</a:t>
            </a:r>
            <a:r>
              <a:rPr lang="zh-CN" altLang="en-US" sz="2400" b="1">
                <a:latin typeface="PMingLiU" panose="02020500000000000000" pitchFamily="18" charset="-120"/>
                <a:ea typeface="PMingLiU" panose="02020500000000000000" pitchFamily="18" charset="-120"/>
                <a:cs typeface="Verdana" charset="0"/>
              </a:rPr>
              <a:t>和引起血凝塊</a:t>
            </a:r>
            <a:endParaRPr lang="en-US" altLang="ja-JP" sz="2400" b="1">
              <a:latin typeface="PMingLiU" panose="02020500000000000000" pitchFamily="18" charset="-120"/>
              <a:ea typeface="PMingLiU" panose="02020500000000000000" pitchFamily="18" charset="-120"/>
              <a:cs typeface="Verdana" charset="0"/>
            </a:endParaRPr>
          </a:p>
        </p:txBody>
      </p:sp>
      <p:pic>
        <p:nvPicPr>
          <p:cNvPr id="10" name="Picture 9">
            <a:extLst>
              <a:ext uri="{FF2B5EF4-FFF2-40B4-BE49-F238E27FC236}">
                <a16:creationId xmlns:a16="http://schemas.microsoft.com/office/drawing/2014/main" id="{D891A95C-A9CA-4294-9CD5-7AD9C10D2046}"/>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9" name="TextBox 8">
            <a:extLst>
              <a:ext uri="{FF2B5EF4-FFF2-40B4-BE49-F238E27FC236}">
                <a16:creationId xmlns:a16="http://schemas.microsoft.com/office/drawing/2014/main" id="{848710BD-1A6C-4A23-B9C8-5CA8646EC837}"/>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3752428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617" y="3007642"/>
            <a:ext cx="11222839" cy="3636511"/>
          </a:xfrm>
        </p:spPr>
        <p:txBody>
          <a:bodyPr>
            <a:normAutofit/>
          </a:bodyPr>
          <a:lstStyle/>
          <a:p>
            <a:pPr marL="457200" indent="-457200">
              <a:buFont typeface="Wingdings" charset="2"/>
              <a:buChar char="v"/>
            </a:pPr>
            <a:r>
              <a:rPr lang="en-US" altLang="zh-CN" sz="2400">
                <a:latin typeface="Verdana" charset="0"/>
                <a:ea typeface="Verdana" charset="0"/>
                <a:cs typeface="Verdana" charset="0"/>
              </a:rPr>
              <a:t>Smokers</a:t>
            </a:r>
            <a:r>
              <a:rPr lang="zh-CN" altLang="en-US" sz="2400">
                <a:latin typeface="Verdana" charset="0"/>
                <a:ea typeface="Verdana" charset="0"/>
                <a:cs typeface="Verdana" charset="0"/>
              </a:rPr>
              <a:t> </a:t>
            </a:r>
            <a:r>
              <a:rPr lang="en-US" altLang="zh-CN" sz="2400">
                <a:latin typeface="Verdana" charset="0"/>
                <a:ea typeface="Verdana" charset="0"/>
                <a:cs typeface="Verdana" charset="0"/>
              </a:rPr>
              <a:t>are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two</a:t>
            </a:r>
            <a:r>
              <a:rPr lang="zh-CN" altLang="en-US" sz="2400">
                <a:latin typeface="Verdana" charset="0"/>
                <a:ea typeface="Verdana" charset="0"/>
                <a:cs typeface="Verdana" charset="0"/>
              </a:rPr>
              <a:t> </a:t>
            </a:r>
            <a:r>
              <a:rPr lang="en-US" altLang="zh-CN" sz="2400">
                <a:latin typeface="Verdana" charset="0"/>
                <a:ea typeface="Verdana" charset="0"/>
                <a:cs typeface="Verdana" charset="0"/>
              </a:rPr>
              <a:t>times</a:t>
            </a:r>
            <a:r>
              <a:rPr lang="zh-CN" altLang="en-US" sz="2400">
                <a:latin typeface="Verdana" charset="0"/>
                <a:ea typeface="Verdana" charset="0"/>
                <a:cs typeface="Verdana" charset="0"/>
              </a:rPr>
              <a:t> </a:t>
            </a:r>
            <a:r>
              <a:rPr lang="en-US" altLang="zh-CN" sz="2400">
                <a:latin typeface="Verdana" charset="0"/>
                <a:ea typeface="Verdana" charset="0"/>
                <a:cs typeface="Verdana" charset="0"/>
              </a:rPr>
              <a:t>more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likely</a:t>
            </a:r>
            <a:r>
              <a:rPr lang="zh-CN" altLang="en-US" sz="2400">
                <a:latin typeface="Verdana" charset="0"/>
                <a:ea typeface="Verdana" charset="0"/>
                <a:cs typeface="Verdana" charset="0"/>
              </a:rPr>
              <a:t> </a:t>
            </a:r>
            <a:r>
              <a:rPr lang="en-US" altLang="zh-CN" sz="2400">
                <a:latin typeface="Verdana" charset="0"/>
                <a:ea typeface="Verdana" charset="0"/>
                <a:cs typeface="Verdana" charset="0"/>
              </a:rPr>
              <a:t>to</a:t>
            </a:r>
            <a:r>
              <a:rPr lang="zh-CN" altLang="en-US" sz="2400">
                <a:latin typeface="Verdana" charset="0"/>
                <a:ea typeface="Verdana" charset="0"/>
                <a:cs typeface="Verdana" charset="0"/>
              </a:rPr>
              <a:t> </a:t>
            </a:r>
            <a:r>
              <a:rPr lang="en-US" altLang="zh-CN" sz="2400">
                <a:latin typeface="Verdana" charset="0"/>
                <a:ea typeface="Verdana" charset="0"/>
                <a:cs typeface="Verdana" charset="0"/>
              </a:rPr>
              <a:t>develop</a:t>
            </a:r>
            <a:r>
              <a:rPr lang="zh-CN" altLang="en-US" sz="2400">
                <a:latin typeface="Verdana" charset="0"/>
                <a:ea typeface="Verdana" charset="0"/>
                <a:cs typeface="Verdana" charset="0"/>
              </a:rPr>
              <a:t> </a:t>
            </a:r>
            <a:r>
              <a:rPr lang="en-US" altLang="zh-CN" sz="2400">
                <a:latin typeface="Verdana" charset="0"/>
                <a:ea typeface="Verdana" charset="0"/>
                <a:cs typeface="Verdana" charset="0"/>
              </a:rPr>
              <a:t>heart</a:t>
            </a:r>
            <a:r>
              <a:rPr lang="zh-CN" altLang="en-US" sz="2400">
                <a:latin typeface="Verdana" charset="0"/>
                <a:ea typeface="Verdana" charset="0"/>
                <a:cs typeface="Verdana" charset="0"/>
              </a:rPr>
              <a:t> </a:t>
            </a:r>
            <a:r>
              <a:rPr lang="en-US" altLang="zh-CN" sz="2400">
                <a:latin typeface="Verdana" charset="0"/>
                <a:ea typeface="Verdana" charset="0"/>
                <a:cs typeface="Verdana" charset="0"/>
              </a:rPr>
              <a:t>disease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than</a:t>
            </a:r>
            <a:r>
              <a:rPr lang="zh-CN" altLang="en-US" sz="2400">
                <a:latin typeface="Verdana" charset="0"/>
                <a:ea typeface="Verdana" charset="0"/>
                <a:cs typeface="Verdana" charset="0"/>
              </a:rPr>
              <a:t> </a:t>
            </a:r>
            <a:r>
              <a:rPr lang="en-US" altLang="zh-CN" sz="2400">
                <a:latin typeface="Verdana" charset="0"/>
                <a:ea typeface="Verdana" charset="0"/>
                <a:cs typeface="Verdana" charset="0"/>
              </a:rPr>
              <a:t>non-smokers.</a:t>
            </a:r>
          </a:p>
          <a:p>
            <a:pPr marL="0" indent="0">
              <a:buNone/>
            </a:pPr>
            <a:r>
              <a:rPr lang="en-US" altLang="zh-TW" sz="2400" b="1">
                <a:latin typeface="Verdana" charset="0"/>
                <a:ea typeface="Verdana" charset="0"/>
                <a:cs typeface="Verdana" charset="0"/>
              </a:rPr>
              <a:t>	</a:t>
            </a:r>
            <a:r>
              <a:rPr lang="zh-TW" altLang="en-US" sz="2400" b="1">
                <a:latin typeface="PMingLiU" panose="02020500000000000000" pitchFamily="18" charset="-120"/>
                <a:ea typeface="PMingLiU" panose="02020500000000000000" pitchFamily="18" charset="-120"/>
                <a:cs typeface="Verdana" charset="0"/>
              </a:rPr>
              <a:t>與非吸煙者相比，吸煙者發生心</a:t>
            </a:r>
            <a:r>
              <a:rPr lang="zh-CN" altLang="en-US" sz="2400" b="1">
                <a:latin typeface="PMingLiU" panose="02020500000000000000" pitchFamily="18" charset="-120"/>
                <a:ea typeface="PMingLiU" panose="02020500000000000000" pitchFamily="18" charset="-120"/>
                <a:cs typeface="Verdana" charset="0"/>
              </a:rPr>
              <a:t>臟</a:t>
            </a:r>
            <a:r>
              <a:rPr lang="zh-TW" altLang="en-US" sz="2400" b="1">
                <a:latin typeface="PMingLiU" panose="02020500000000000000" pitchFamily="18" charset="-120"/>
                <a:ea typeface="PMingLiU" panose="02020500000000000000" pitchFamily="18" charset="-120"/>
                <a:cs typeface="Verdana" charset="0"/>
              </a:rPr>
              <a:t>病的可能性高出兩倍。</a:t>
            </a:r>
            <a:endParaRPr lang="en-US" altLang="zh-TW" sz="2400" b="1">
              <a:latin typeface="PMingLiU" panose="02020500000000000000" pitchFamily="18" charset="-120"/>
              <a:ea typeface="PMingLiU" panose="02020500000000000000" pitchFamily="18" charset="-120"/>
              <a:cs typeface="Verdana" charset="0"/>
            </a:endParaRPr>
          </a:p>
          <a:p>
            <a:pPr marL="0" indent="0">
              <a:buNone/>
            </a:pPr>
            <a:endParaRPr lang="en-US" sz="800">
              <a:latin typeface="Verdana" charset="0"/>
              <a:ea typeface="Verdana" charset="0"/>
              <a:cs typeface="Verdana" charset="0"/>
            </a:endParaRPr>
          </a:p>
          <a:p>
            <a:pPr>
              <a:buFont typeface="Wingdings" charset="2"/>
              <a:buChar char="v"/>
            </a:pPr>
            <a:r>
              <a:rPr lang="zh-CN" altLang="en-US" sz="2400">
                <a:latin typeface="Verdana" charset="0"/>
                <a:ea typeface="Verdana" charset="0"/>
                <a:cs typeface="Verdana" charset="0"/>
              </a:rPr>
              <a:t> </a:t>
            </a:r>
            <a:r>
              <a:rPr lang="en-US" altLang="zh-CN" sz="2400">
                <a:latin typeface="Verdana" charset="0"/>
                <a:ea typeface="Verdana" charset="0"/>
                <a:cs typeface="Verdana" charset="0"/>
              </a:rPr>
              <a:t>Other</a:t>
            </a:r>
            <a:r>
              <a:rPr lang="zh-CN" altLang="en-US" sz="2400">
                <a:latin typeface="Verdana" charset="0"/>
                <a:ea typeface="Verdana" charset="0"/>
                <a:cs typeface="Verdana" charset="0"/>
              </a:rPr>
              <a:t> </a:t>
            </a:r>
            <a:r>
              <a:rPr lang="en-US" altLang="zh-CN" sz="2400">
                <a:latin typeface="Verdana" charset="0"/>
                <a:ea typeface="Verdana" charset="0"/>
                <a:cs typeface="Verdana" charset="0"/>
              </a:rPr>
              <a:t>heart</a:t>
            </a:r>
            <a:r>
              <a:rPr lang="zh-CN" altLang="en-US" sz="2400">
                <a:latin typeface="Verdana" charset="0"/>
                <a:ea typeface="Verdana" charset="0"/>
                <a:cs typeface="Verdana" charset="0"/>
              </a:rPr>
              <a:t> </a:t>
            </a:r>
            <a:r>
              <a:rPr lang="en-US" altLang="zh-CN" sz="2400">
                <a:latin typeface="Verdana" charset="0"/>
                <a:ea typeface="Verdana" charset="0"/>
                <a:cs typeface="Verdana" charset="0"/>
              </a:rPr>
              <a:t>diseases</a:t>
            </a:r>
            <a:r>
              <a:rPr lang="en-US" altLang="zh-CN" sz="2400" b="1">
                <a:latin typeface="Verdana" charset="0"/>
                <a:ea typeface="Verdana" charset="0"/>
                <a:cs typeface="Verdana" charset="0"/>
              </a:rPr>
              <a:t>:</a:t>
            </a:r>
            <a:r>
              <a:rPr lang="zh-CN" altLang="en-US" sz="2400" b="1">
                <a:latin typeface="Verdana" charset="0"/>
                <a:ea typeface="Verdana" charset="0"/>
                <a:cs typeface="Verdana" charset="0"/>
              </a:rPr>
              <a:t> </a:t>
            </a:r>
            <a:r>
              <a:rPr lang="zh-CN" altLang="en-US" sz="2400" b="1">
                <a:latin typeface="PMingLiU" panose="02020500000000000000" pitchFamily="18" charset="-120"/>
                <a:ea typeface="PMingLiU" panose="02020500000000000000" pitchFamily="18" charset="-120"/>
                <a:cs typeface="Verdana" charset="0"/>
              </a:rPr>
              <a:t>其它心臟病</a:t>
            </a:r>
            <a:endParaRPr lang="en-US" altLang="zh-CN" sz="2400" b="1">
              <a:latin typeface="PMingLiU" panose="02020500000000000000" pitchFamily="18" charset="-120"/>
              <a:ea typeface="PMingLiU" panose="02020500000000000000" pitchFamily="18" charset="-120"/>
              <a:cs typeface="Verdana" charset="0"/>
            </a:endParaRPr>
          </a:p>
          <a:p>
            <a:pPr lvl="1">
              <a:buSzPct val="71000"/>
              <a:buFont typeface="Wingdings" panose="05000000000000000000" pitchFamily="2" charset="2"/>
              <a:buChar char="q"/>
            </a:pPr>
            <a:r>
              <a:rPr lang="zh-CN" altLang="en-US" sz="2400">
                <a:latin typeface="Verdana" charset="0"/>
                <a:ea typeface="Verdana" charset="0"/>
                <a:cs typeface="Verdana" charset="0"/>
              </a:rPr>
              <a:t> </a:t>
            </a:r>
            <a:r>
              <a:rPr lang="en-US" altLang="zh-CN" sz="2400">
                <a:latin typeface="Verdana" charset="0"/>
                <a:ea typeface="Verdana" charset="0"/>
                <a:cs typeface="Verdana" charset="0"/>
              </a:rPr>
              <a:t>P</a:t>
            </a:r>
            <a:r>
              <a:rPr lang="en-US" sz="2400">
                <a:latin typeface="Verdana" charset="0"/>
                <a:ea typeface="Verdana" charset="0"/>
                <a:cs typeface="Verdana" charset="0"/>
              </a:rPr>
              <a:t>eripheral artery disease</a:t>
            </a:r>
            <a:r>
              <a:rPr lang="zh-CN" altLang="en-US" sz="2400">
                <a:latin typeface="Verdana" charset="0"/>
                <a:ea typeface="Verdana" charset="0"/>
                <a:cs typeface="Verdana" charset="0"/>
              </a:rPr>
              <a:t> </a:t>
            </a:r>
            <a:r>
              <a:rPr lang="zh-CN" altLang="en-US" sz="2400" b="1">
                <a:latin typeface="PMingLiU" panose="02020500000000000000" pitchFamily="18" charset="-120"/>
                <a:ea typeface="PMingLiU" panose="02020500000000000000" pitchFamily="18" charset="-120"/>
                <a:cs typeface="Verdana" charset="0"/>
              </a:rPr>
              <a:t>外周動脈疾病</a:t>
            </a:r>
            <a:endParaRPr lang="en-US" altLang="zh-CN" sz="2400" b="1">
              <a:latin typeface="PMingLiU" panose="02020500000000000000" pitchFamily="18" charset="-120"/>
              <a:ea typeface="PMingLiU" panose="02020500000000000000" pitchFamily="18" charset="-120"/>
              <a:cs typeface="Verdana" charset="0"/>
            </a:endParaRPr>
          </a:p>
          <a:p>
            <a:pPr lvl="1">
              <a:buSzPct val="71000"/>
              <a:buFont typeface="Wingdings" panose="05000000000000000000" pitchFamily="2" charset="2"/>
              <a:buChar char="q"/>
            </a:pPr>
            <a:r>
              <a:rPr lang="zh-CN" altLang="en-US" sz="2400">
                <a:latin typeface="Verdana" charset="0"/>
                <a:ea typeface="Verdana" charset="0"/>
                <a:cs typeface="Verdana" charset="0"/>
              </a:rPr>
              <a:t> </a:t>
            </a:r>
            <a:r>
              <a:rPr lang="en-US" altLang="zh-CN" sz="2400">
                <a:latin typeface="Verdana" charset="0"/>
                <a:ea typeface="Verdana" charset="0"/>
                <a:cs typeface="Verdana" charset="0"/>
              </a:rPr>
              <a:t>A</a:t>
            </a:r>
            <a:r>
              <a:rPr lang="en-US" sz="2400">
                <a:latin typeface="Verdana" charset="0"/>
                <a:ea typeface="Verdana" charset="0"/>
                <a:cs typeface="Verdana" charset="0"/>
              </a:rPr>
              <a:t>bdominal aortic aneurysm</a:t>
            </a:r>
            <a:r>
              <a:rPr lang="zh-CN" altLang="en-US" sz="2400">
                <a:latin typeface="Verdana" charset="0"/>
                <a:ea typeface="Verdana" charset="0"/>
                <a:cs typeface="Verdana" charset="0"/>
              </a:rPr>
              <a:t> </a:t>
            </a:r>
            <a:r>
              <a:rPr lang="zh-TW" altLang="en-US" sz="2400" b="1">
                <a:latin typeface="PMingLiU" panose="02020500000000000000" pitchFamily="18" charset="-120"/>
                <a:ea typeface="PMingLiU" panose="02020500000000000000" pitchFamily="18" charset="-120"/>
                <a:cs typeface="Verdana" charset="0"/>
              </a:rPr>
              <a:t>腹主動脈瘤</a:t>
            </a:r>
            <a:endParaRPr lang="en-US" altLang="zh-CN" sz="2400" b="1">
              <a:latin typeface="PMingLiU" panose="02020500000000000000" pitchFamily="18" charset="-120"/>
              <a:ea typeface="PMingLiU" panose="02020500000000000000" pitchFamily="18" charset="-120"/>
              <a:cs typeface="Verdana" charset="0"/>
            </a:endParaRPr>
          </a:p>
        </p:txBody>
      </p:sp>
      <p:sp>
        <p:nvSpPr>
          <p:cNvPr id="5" name="Title 1"/>
          <p:cNvSpPr txBox="1">
            <a:spLocks/>
          </p:cNvSpPr>
          <p:nvPr/>
        </p:nvSpPr>
        <p:spPr>
          <a:xfrm>
            <a:off x="5110322" y="50510"/>
            <a:ext cx="7081678" cy="2957132"/>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6600">
                <a:effectLst>
                  <a:outerShdw blurRad="38100" dist="38100" dir="2700000" algn="tl">
                    <a:srgbClr val="000000">
                      <a:alpha val="43137"/>
                    </a:srgbClr>
                  </a:outerShdw>
                </a:effectLst>
                <a:latin typeface="Verdana" charset="0"/>
                <a:ea typeface="Verdana" charset="0"/>
                <a:cs typeface="Verdana" charset="0"/>
              </a:rPr>
              <a:t>Heart D</a:t>
            </a:r>
            <a:r>
              <a:rPr lang="en-US" altLang="zh-CN" sz="6600">
                <a:effectLst>
                  <a:outerShdw blurRad="38100" dist="38100" dir="2700000" algn="tl">
                    <a:srgbClr val="000000">
                      <a:alpha val="43137"/>
                    </a:srgbClr>
                  </a:outerShdw>
                </a:effectLst>
                <a:latin typeface="Verdana" charset="0"/>
                <a:ea typeface="Verdana" charset="0"/>
                <a:cs typeface="Verdana" charset="0"/>
              </a:rPr>
              <a:t>isease</a:t>
            </a:r>
            <a:r>
              <a:rPr lang="en-US" sz="6600">
                <a:effectLst>
                  <a:outerShdw blurRad="38100" dist="38100" dir="2700000" algn="tl">
                    <a:srgbClr val="000000">
                      <a:alpha val="43137"/>
                    </a:srgbClr>
                  </a:outerShdw>
                </a:effectLst>
                <a:latin typeface="Verdana" charset="0"/>
                <a:ea typeface="Verdana" charset="0"/>
                <a:cs typeface="Verdana" charset="0"/>
              </a:rPr>
              <a:t> </a:t>
            </a:r>
            <a:br>
              <a:rPr lang="en-US" sz="6600">
                <a:effectLst>
                  <a:outerShdw blurRad="38100" dist="38100" dir="2700000" algn="tl">
                    <a:srgbClr val="000000">
                      <a:alpha val="43137"/>
                    </a:srgbClr>
                  </a:outerShdw>
                </a:effectLst>
                <a:latin typeface="Verdana" charset="0"/>
                <a:ea typeface="Verdana" charset="0"/>
                <a:cs typeface="Verdana" charset="0"/>
              </a:rPr>
            </a:br>
            <a:r>
              <a:rPr lang="ja-JP" altLang="en-US" sz="6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心</a:t>
            </a:r>
            <a:r>
              <a:rPr lang="zh-CN" altLang="en-US" sz="6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臟</a:t>
            </a:r>
            <a:r>
              <a:rPr lang="ja-JP" altLang="en-US" sz="6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病</a:t>
            </a:r>
            <a:endParaRPr lang="en-US" sz="6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6" name="TextBox 5"/>
          <p:cNvSpPr txBox="1"/>
          <p:nvPr/>
        </p:nvSpPr>
        <p:spPr>
          <a:xfrm>
            <a:off x="875377" y="126355"/>
            <a:ext cx="3181559" cy="1815882"/>
          </a:xfrm>
          <a:prstGeom prst="rect">
            <a:avLst/>
          </a:prstGeom>
          <a:noFill/>
        </p:spPr>
        <p:txBody>
          <a:bodyPr wrap="square" rtlCol="0">
            <a:spAutoFit/>
          </a:bodyPr>
          <a:lstStyle/>
          <a:p>
            <a:pPr algn="ctr"/>
            <a:r>
              <a:rPr lang="en-US" sz="4000" b="1">
                <a:solidFill>
                  <a:srgbClr val="C00000"/>
                </a:solidFill>
                <a:latin typeface="Verdana" charset="0"/>
                <a:ea typeface="Verdana" charset="0"/>
                <a:cs typeface="Verdana" charset="0"/>
              </a:rPr>
              <a:t>Smoking Causes</a:t>
            </a:r>
            <a:r>
              <a:rPr lang="en-US" altLang="zh-CN" sz="4000" b="1">
                <a:solidFill>
                  <a:srgbClr val="C00000"/>
                </a:solidFill>
                <a:latin typeface="Verdana" charset="0"/>
                <a:ea typeface="Verdana" charset="0"/>
                <a:cs typeface="Verdana" charset="0"/>
              </a:rPr>
              <a:t>:</a:t>
            </a:r>
          </a:p>
          <a:p>
            <a:pPr algn="ctr"/>
            <a:r>
              <a:rPr lang="zh-CN" altLang="en-US" sz="3200" b="1" u="sng">
                <a:solidFill>
                  <a:srgbClr val="C00000"/>
                </a:solidFill>
                <a:latin typeface="PMingLiU" panose="02020500000000000000" pitchFamily="18" charset="-120"/>
                <a:ea typeface="PMingLiU" panose="02020500000000000000" pitchFamily="18" charset="-120"/>
                <a:cs typeface="Verdana" charset="0"/>
              </a:rPr>
              <a:t>吸煙能導致</a:t>
            </a:r>
            <a:endParaRPr lang="en-US" sz="3200" b="1" u="sng">
              <a:solidFill>
                <a:srgbClr val="C00000"/>
              </a:solidFill>
              <a:latin typeface="PMingLiU" panose="02020500000000000000" pitchFamily="18" charset="-120"/>
              <a:ea typeface="PMingLiU" panose="02020500000000000000" pitchFamily="18" charset="-120"/>
              <a:cs typeface="Verdana" charset="0"/>
            </a:endParaRPr>
          </a:p>
        </p:txBody>
      </p:sp>
      <p:pic>
        <p:nvPicPr>
          <p:cNvPr id="8" name="Picture 7">
            <a:extLst>
              <a:ext uri="{FF2B5EF4-FFF2-40B4-BE49-F238E27FC236}">
                <a16:creationId xmlns:a16="http://schemas.microsoft.com/office/drawing/2014/main" id="{221A24E6-1BD0-441E-B270-724C28EBE4F4}"/>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7" name="TextBox 6">
            <a:extLst>
              <a:ext uri="{FF2B5EF4-FFF2-40B4-BE49-F238E27FC236}">
                <a16:creationId xmlns:a16="http://schemas.microsoft.com/office/drawing/2014/main" id="{5CE485ED-23D1-4E1F-B9B9-1EB5868FEB28}"/>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3"/>
              </a:rPr>
              <a:t>Centers for Disease Control and Prevention</a:t>
            </a:r>
            <a:endParaRPr lang="en-US" sz="1100"/>
          </a:p>
        </p:txBody>
      </p:sp>
    </p:spTree>
    <p:extLst>
      <p:ext uri="{BB962C8B-B14F-4D97-AF65-F5344CB8AC3E}">
        <p14:creationId xmlns:p14="http://schemas.microsoft.com/office/powerpoint/2010/main" val="2037574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36" y="1831927"/>
            <a:ext cx="7315199" cy="4124813"/>
          </a:xfrm>
        </p:spPr>
        <p:txBody>
          <a:bodyPr/>
          <a:lstStyle/>
          <a:p>
            <a:pPr algn="ctr"/>
            <a:r>
              <a:rPr lang="en-US" altLang="zh-CN"/>
              <a:t>Smoking</a:t>
            </a:r>
            <a:r>
              <a:rPr lang="zh-CN" altLang="en-US"/>
              <a:t> </a:t>
            </a:r>
            <a:r>
              <a:rPr lang="en-US" altLang="zh-CN"/>
              <a:t>is</a:t>
            </a:r>
            <a:r>
              <a:rPr lang="zh-CN" altLang="en-US"/>
              <a:t> </a:t>
            </a:r>
            <a:r>
              <a:rPr lang="en-US" altLang="zh-CN"/>
              <a:t>a</a:t>
            </a:r>
            <a:r>
              <a:rPr lang="zh-CN" altLang="en-US"/>
              <a:t> </a:t>
            </a:r>
            <a:r>
              <a:rPr lang="en-US" altLang="zh-CN"/>
              <a:t>major</a:t>
            </a:r>
            <a:r>
              <a:rPr lang="zh-CN" altLang="en-US"/>
              <a:t> </a:t>
            </a:r>
            <a:r>
              <a:rPr lang="en-US" altLang="zh-CN"/>
              <a:t>cause</a:t>
            </a:r>
            <a:r>
              <a:rPr lang="zh-CN" altLang="en-US"/>
              <a:t> </a:t>
            </a:r>
            <a:r>
              <a:rPr lang="en-US" altLang="zh-CN"/>
              <a:t>of</a:t>
            </a:r>
            <a:r>
              <a:rPr lang="zh-CN" altLang="en-US"/>
              <a:t> </a:t>
            </a:r>
            <a:r>
              <a:rPr lang="en-US" altLang="zh-CN"/>
              <a:t>Heart</a:t>
            </a:r>
            <a:r>
              <a:rPr lang="zh-CN" altLang="en-US"/>
              <a:t> </a:t>
            </a:r>
            <a:r>
              <a:rPr lang="en-US" altLang="zh-CN"/>
              <a:t>Disease</a:t>
            </a:r>
            <a:r>
              <a:rPr lang="zh-CN" altLang="en-US"/>
              <a:t> </a:t>
            </a:r>
            <a:r>
              <a:rPr lang="en-US" altLang="zh-CN"/>
              <a:t>and</a:t>
            </a:r>
            <a:r>
              <a:rPr lang="zh-CN" altLang="en-US"/>
              <a:t> </a:t>
            </a:r>
            <a:r>
              <a:rPr lang="en-US" altLang="zh-CN"/>
              <a:t>causes</a:t>
            </a:r>
            <a:r>
              <a:rPr lang="zh-CN" altLang="en-US"/>
              <a:t> </a:t>
            </a:r>
            <a:r>
              <a:rPr lang="en-US" altLang="zh-CN"/>
              <a:t>one</a:t>
            </a:r>
            <a:r>
              <a:rPr lang="zh-CN" altLang="en-US"/>
              <a:t> </a:t>
            </a:r>
            <a:r>
              <a:rPr lang="en-US" altLang="zh-CN"/>
              <a:t>out</a:t>
            </a:r>
            <a:r>
              <a:rPr lang="zh-CN" altLang="en-US"/>
              <a:t> </a:t>
            </a:r>
            <a:r>
              <a:rPr lang="en-US" altLang="zh-CN"/>
              <a:t>of</a:t>
            </a:r>
            <a:r>
              <a:rPr lang="zh-CN" altLang="en-US"/>
              <a:t> </a:t>
            </a:r>
            <a:r>
              <a:rPr lang="en-US" altLang="zh-CN"/>
              <a:t>every</a:t>
            </a:r>
            <a:r>
              <a:rPr lang="zh-CN" altLang="en-US"/>
              <a:t> </a:t>
            </a:r>
            <a:r>
              <a:rPr lang="en-US" altLang="zh-CN"/>
              <a:t>four</a:t>
            </a:r>
            <a:r>
              <a:rPr lang="zh-CN" altLang="en-US"/>
              <a:t> </a:t>
            </a:r>
            <a:r>
              <a:rPr lang="en-US" altLang="zh-CN"/>
              <a:t>deaths.</a:t>
            </a:r>
            <a:br>
              <a:rPr lang="en-US" altLang="zh-CN"/>
            </a:br>
            <a:br>
              <a:rPr lang="en-US" altLang="zh-CN"/>
            </a:br>
            <a:r>
              <a:rPr lang="zh-TW" altLang="en-US" b="0">
                <a:latin typeface="PMingLiU" panose="02020500000000000000" pitchFamily="18" charset="-120"/>
                <a:ea typeface="PMingLiU" panose="02020500000000000000" pitchFamily="18" charset="-120"/>
                <a:cs typeface="Verdana" charset="0"/>
              </a:rPr>
              <a:t>吸煙是心</a:t>
            </a:r>
            <a:r>
              <a:rPr lang="zh-CN" altLang="en-US" b="0">
                <a:latin typeface="PMingLiU" panose="02020500000000000000" pitchFamily="18" charset="-120"/>
                <a:ea typeface="PMingLiU" panose="02020500000000000000" pitchFamily="18" charset="-120"/>
                <a:cs typeface="Verdana" charset="0"/>
              </a:rPr>
              <a:t>臟</a:t>
            </a:r>
            <a:r>
              <a:rPr lang="zh-TW" altLang="en-US" b="0">
                <a:latin typeface="PMingLiU" panose="02020500000000000000" pitchFamily="18" charset="-120"/>
                <a:ea typeface="PMingLiU" panose="02020500000000000000" pitchFamily="18" charset="-120"/>
                <a:cs typeface="Verdana" charset="0"/>
              </a:rPr>
              <a:t>病的主要原因，</a:t>
            </a:r>
            <a:r>
              <a:rPr lang="zh-CN" altLang="en-US" b="0">
                <a:latin typeface="PMingLiU" panose="02020500000000000000" pitchFamily="18" charset="-120"/>
                <a:ea typeface="PMingLiU" panose="02020500000000000000" pitchFamily="18" charset="-120"/>
                <a:cs typeface="Verdana" charset="0"/>
              </a:rPr>
              <a:t>導致</a:t>
            </a:r>
            <a:r>
              <a:rPr lang="zh-TW" altLang="en-US" b="0">
                <a:latin typeface="PMingLiU" panose="02020500000000000000" pitchFamily="18" charset="-120"/>
                <a:ea typeface="PMingLiU" panose="02020500000000000000" pitchFamily="18" charset="-120"/>
                <a:cs typeface="Verdana" charset="0"/>
              </a:rPr>
              <a:t>每</a:t>
            </a:r>
            <a:r>
              <a:rPr lang="zh-CN" altLang="en-US" b="0">
                <a:latin typeface="PMingLiU" panose="02020500000000000000" pitchFamily="18" charset="-120"/>
                <a:ea typeface="PMingLiU" panose="02020500000000000000" pitchFamily="18" charset="-120"/>
                <a:cs typeface="Verdana" charset="0"/>
              </a:rPr>
              <a:t>四分之一的病例死亡</a:t>
            </a:r>
            <a:r>
              <a:rPr lang="zh-TW" altLang="en-US" b="0">
                <a:latin typeface="PMingLiU" panose="02020500000000000000" pitchFamily="18" charset="-120"/>
                <a:ea typeface="PMingLiU" panose="02020500000000000000" pitchFamily="18" charset="-120"/>
                <a:cs typeface="Verdana" charset="0"/>
              </a:rPr>
              <a:t>。</a:t>
            </a:r>
            <a:endParaRPr lang="en-US" b="0">
              <a:latin typeface="PMingLiU" panose="02020500000000000000" pitchFamily="18" charset="-120"/>
              <a:ea typeface="PMingLiU" panose="02020500000000000000" pitchFamily="18" charset="-120"/>
              <a:cs typeface="Verdana"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465" b="97852" l="9222" r="95689"/>
                    </a14:imgEffect>
                  </a14:imgLayer>
                </a14:imgProps>
              </a:ext>
            </a:extLst>
          </a:blip>
          <a:stretch>
            <a:fillRect/>
          </a:stretch>
        </p:blipFill>
        <p:spPr>
          <a:xfrm>
            <a:off x="7821635" y="151767"/>
            <a:ext cx="4314093" cy="5290576"/>
          </a:xfrm>
          <a:prstGeom prst="rect">
            <a:avLst/>
          </a:prstGeom>
        </p:spPr>
      </p:pic>
      <p:pic>
        <p:nvPicPr>
          <p:cNvPr id="6" name="Picture 5">
            <a:extLst>
              <a:ext uri="{FF2B5EF4-FFF2-40B4-BE49-F238E27FC236}">
                <a16:creationId xmlns:a16="http://schemas.microsoft.com/office/drawing/2014/main" id="{1DB23D50-3209-4991-B519-9C8143207004}"/>
              </a:ext>
            </a:extLst>
          </p:cNvPr>
          <p:cNvPicPr>
            <a:picLocks noChangeAspect="1"/>
          </p:cNvPicPr>
          <p:nvPr/>
        </p:nvPicPr>
        <p:blipFill>
          <a:blip r:embed="rId5"/>
          <a:stretch>
            <a:fillRect/>
          </a:stretch>
        </p:blipFill>
        <p:spPr>
          <a:xfrm>
            <a:off x="10842706" y="6038198"/>
            <a:ext cx="848077" cy="625249"/>
          </a:xfrm>
          <a:prstGeom prst="rect">
            <a:avLst/>
          </a:prstGeom>
        </p:spPr>
      </p:pic>
      <p:sp>
        <p:nvSpPr>
          <p:cNvPr id="5" name="TextBox 4">
            <a:extLst>
              <a:ext uri="{FF2B5EF4-FFF2-40B4-BE49-F238E27FC236}">
                <a16:creationId xmlns:a16="http://schemas.microsoft.com/office/drawing/2014/main" id="{02A30C9E-6857-4274-BEE8-A307C8FCA475}"/>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6"/>
              </a:rPr>
              <a:t>Centers for Disease Control and Prevention</a:t>
            </a:r>
            <a:endParaRPr lang="en-US" sz="1100"/>
          </a:p>
        </p:txBody>
      </p:sp>
    </p:spTree>
    <p:extLst>
      <p:ext uri="{BB962C8B-B14F-4D97-AF65-F5344CB8AC3E}">
        <p14:creationId xmlns:p14="http://schemas.microsoft.com/office/powerpoint/2010/main" val="336094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459459" y="213977"/>
            <a:ext cx="7732542" cy="2837400"/>
          </a:xfrm>
        </p:spPr>
        <p:txBody>
          <a:bodyPr>
            <a:noAutofit/>
          </a:bodyPr>
          <a:lstStyle/>
          <a:p>
            <a:pPr algn="ctr"/>
            <a:r>
              <a:rPr lang="en-US" sz="7200" b="1">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Stroke</a:t>
            </a:r>
            <a:br>
              <a:rPr lang="en-US" sz="7200" b="1">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ja-JP" altLang="en-US" sz="72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中風</a:t>
            </a:r>
            <a:endParaRPr lang="en-US" sz="72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pic>
        <p:nvPicPr>
          <p:cNvPr id="6" name="Picture 5" descr="Related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11566" b="23077"/>
          <a:stretch/>
        </p:blipFill>
        <p:spPr bwMode="auto">
          <a:xfrm>
            <a:off x="562288" y="2466156"/>
            <a:ext cx="3897170" cy="380871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4909625" y="3051376"/>
            <a:ext cx="7282376" cy="3806623"/>
          </a:xfrm>
        </p:spPr>
        <p:txBody>
          <a:bodyPr>
            <a:normAutofit/>
          </a:bodyPr>
          <a:lstStyle/>
          <a:p>
            <a:pPr marL="0" indent="0" algn="ctr">
              <a:buNone/>
            </a:pPr>
            <a:r>
              <a:rPr lang="en-US" altLang="zh-CN" sz="2400">
                <a:latin typeface="Verdana" charset="0"/>
                <a:ea typeface="Verdana" charset="0"/>
                <a:cs typeface="Verdana" charset="0"/>
              </a:rPr>
              <a:t>Men</a:t>
            </a:r>
            <a:r>
              <a:rPr lang="zh-CN" altLang="en-US" sz="2400">
                <a:latin typeface="Verdana" charset="0"/>
                <a:ea typeface="Verdana" charset="0"/>
                <a:cs typeface="Verdana" charset="0"/>
              </a:rPr>
              <a:t> </a:t>
            </a:r>
            <a:r>
              <a:rPr lang="en-US" altLang="zh-CN" sz="2400">
                <a:latin typeface="Verdana" charset="0"/>
                <a:ea typeface="Verdana" charset="0"/>
                <a:cs typeface="Verdana" charset="0"/>
              </a:rPr>
              <a:t>who</a:t>
            </a:r>
            <a:r>
              <a:rPr lang="zh-CN" altLang="en-US" sz="2400">
                <a:latin typeface="Verdana" charset="0"/>
                <a:ea typeface="Verdana" charset="0"/>
                <a:cs typeface="Verdana" charset="0"/>
              </a:rPr>
              <a:t> </a:t>
            </a:r>
            <a:r>
              <a:rPr lang="en-US" altLang="zh-CN" sz="2400">
                <a:latin typeface="Verdana" charset="0"/>
                <a:ea typeface="Verdana" charset="0"/>
                <a:cs typeface="Verdana" charset="0"/>
              </a:rPr>
              <a:t>smoke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more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than</a:t>
            </a:r>
            <a:r>
              <a:rPr lang="zh-CN" altLang="en-US" sz="2400">
                <a:latin typeface="Verdana" charset="0"/>
                <a:ea typeface="Verdana" charset="0"/>
                <a:cs typeface="Verdana" charset="0"/>
              </a:rPr>
              <a:t> </a:t>
            </a:r>
            <a:r>
              <a:rPr lang="en-US" altLang="zh-CN" sz="2400">
                <a:latin typeface="Verdana" charset="0"/>
                <a:ea typeface="Verdana" charset="0"/>
                <a:cs typeface="Verdana" charset="0"/>
              </a:rPr>
              <a:t>a</a:t>
            </a:r>
            <a:r>
              <a:rPr lang="zh-CN" altLang="en-US" sz="2400">
                <a:latin typeface="Verdana" charset="0"/>
                <a:ea typeface="Verdana" charset="0"/>
                <a:cs typeface="Verdana" charset="0"/>
              </a:rPr>
              <a:t> </a:t>
            </a:r>
            <a:r>
              <a:rPr lang="en-US" altLang="zh-CN" sz="2400">
                <a:latin typeface="Verdana" charset="0"/>
                <a:ea typeface="Verdana" charset="0"/>
                <a:cs typeface="Verdana" charset="0"/>
              </a:rPr>
              <a:t>pack</a:t>
            </a:r>
            <a:r>
              <a:rPr lang="zh-CN" altLang="en-US" sz="2400">
                <a:latin typeface="Verdana" charset="0"/>
                <a:ea typeface="Verdana" charset="0"/>
                <a:cs typeface="Verdana" charset="0"/>
              </a:rPr>
              <a:t> </a:t>
            </a:r>
            <a:r>
              <a:rPr lang="en-US" altLang="zh-CN" sz="2400">
                <a:latin typeface="Verdana" charset="0"/>
                <a:ea typeface="Verdana" charset="0"/>
                <a:cs typeface="Verdana" charset="0"/>
              </a:rPr>
              <a:t>of</a:t>
            </a:r>
            <a:r>
              <a:rPr lang="zh-CN" altLang="en-US" sz="2400">
                <a:latin typeface="Verdana" charset="0"/>
                <a:ea typeface="Verdana" charset="0"/>
                <a:cs typeface="Verdana" charset="0"/>
              </a:rPr>
              <a:t> </a:t>
            </a:r>
            <a:r>
              <a:rPr lang="en-US" altLang="zh-CN" sz="2400">
                <a:latin typeface="Verdana" charset="0"/>
                <a:ea typeface="Verdana" charset="0"/>
                <a:cs typeface="Verdana" charset="0"/>
              </a:rPr>
              <a:t>cigarettes</a:t>
            </a:r>
            <a:r>
              <a:rPr lang="zh-CN" altLang="en-US" sz="2400">
                <a:latin typeface="Verdana" charset="0"/>
                <a:ea typeface="Verdana" charset="0"/>
                <a:cs typeface="Verdana" charset="0"/>
              </a:rPr>
              <a:t> </a:t>
            </a:r>
            <a:r>
              <a:rPr lang="en-US" altLang="zh-CN" sz="2400">
                <a:latin typeface="Verdana" charset="0"/>
                <a:ea typeface="Verdana" charset="0"/>
                <a:cs typeface="Verdana" charset="0"/>
              </a:rPr>
              <a:t>a day are also</a:t>
            </a:r>
            <a:r>
              <a:rPr lang="zh-CN" altLang="en-US" sz="2400">
                <a:latin typeface="Verdana" charset="0"/>
                <a:ea typeface="Verdana" charset="0"/>
                <a:cs typeface="Verdana" charset="0"/>
              </a:rPr>
              <a:t> </a:t>
            </a:r>
            <a:r>
              <a:rPr lang="en-US" altLang="zh-CN" sz="2400">
                <a:latin typeface="Verdana" charset="0"/>
                <a:ea typeface="Verdana" charset="0"/>
                <a:cs typeface="Verdana" charset="0"/>
              </a:rPr>
              <a:t>at</a:t>
            </a:r>
            <a:r>
              <a:rPr lang="zh-CN" altLang="en-US" sz="2400">
                <a:latin typeface="Verdana" charset="0"/>
                <a:ea typeface="Verdana" charset="0"/>
                <a:cs typeface="Verdana" charset="0"/>
              </a:rPr>
              <a:t> </a:t>
            </a:r>
            <a:r>
              <a:rPr lang="en-US" altLang="zh-CN" sz="2400">
                <a:latin typeface="Verdana" charset="0"/>
                <a:ea typeface="Verdana" charset="0"/>
                <a:cs typeface="Verdana" charset="0"/>
              </a:rPr>
              <a:t>greatly</a:t>
            </a:r>
            <a:r>
              <a:rPr lang="zh-CN" altLang="en-US" sz="2400">
                <a:latin typeface="Verdana" charset="0"/>
                <a:ea typeface="Verdana" charset="0"/>
                <a:cs typeface="Verdana" charset="0"/>
              </a:rPr>
              <a:t> </a:t>
            </a:r>
            <a:r>
              <a:rPr lang="en-US" altLang="zh-CN" sz="2400">
                <a:latin typeface="Verdana" charset="0"/>
                <a:ea typeface="Verdana" charset="0"/>
                <a:cs typeface="Verdana" charset="0"/>
              </a:rPr>
              <a:t>increased</a:t>
            </a:r>
            <a:r>
              <a:rPr lang="zh-CN" altLang="en-US" sz="2400">
                <a:latin typeface="Verdana" charset="0"/>
                <a:ea typeface="Verdana" charset="0"/>
                <a:cs typeface="Verdana" charset="0"/>
              </a:rPr>
              <a:t> </a:t>
            </a:r>
            <a:r>
              <a:rPr lang="en-US" altLang="zh-CN" sz="2400">
                <a:latin typeface="Verdana" charset="0"/>
                <a:ea typeface="Verdana" charset="0"/>
                <a:cs typeface="Verdana" charset="0"/>
              </a:rPr>
              <a:t>risk</a:t>
            </a:r>
            <a:r>
              <a:rPr lang="zh-CN" altLang="en-US" sz="2400">
                <a:latin typeface="Verdana" charset="0"/>
                <a:ea typeface="Verdana" charset="0"/>
                <a:cs typeface="Verdana" charset="0"/>
              </a:rPr>
              <a:t> </a:t>
            </a:r>
            <a:r>
              <a:rPr lang="en-US" altLang="zh-CN" sz="2400">
                <a:latin typeface="Verdana" charset="0"/>
                <a:ea typeface="Verdana" charset="0"/>
                <a:cs typeface="Verdana" charset="0"/>
              </a:rPr>
              <a:t>of</a:t>
            </a:r>
            <a:r>
              <a:rPr lang="zh-CN" altLang="en-US" sz="2400">
                <a:latin typeface="Verdana" charset="0"/>
                <a:ea typeface="Verdana" charset="0"/>
                <a:cs typeface="Verdana" charset="0"/>
              </a:rPr>
              <a:t> </a:t>
            </a:r>
            <a:r>
              <a:rPr lang="en-US" altLang="zh-CN" sz="2400">
                <a:latin typeface="Verdana" charset="0"/>
                <a:ea typeface="Verdana" charset="0"/>
                <a:cs typeface="Verdana" charset="0"/>
              </a:rPr>
              <a:t>stroke.</a:t>
            </a:r>
            <a:r>
              <a:rPr lang="zh-CN" altLang="en-US" sz="2400">
                <a:latin typeface="Verdana" charset="0"/>
                <a:ea typeface="Verdana" charset="0"/>
                <a:cs typeface="Verdana" charset="0"/>
              </a:rPr>
              <a:t> </a:t>
            </a:r>
            <a:endParaRPr lang="en-US" altLang="zh-CN" sz="2400">
              <a:latin typeface="Verdana" charset="0"/>
              <a:ea typeface="Verdana" charset="0"/>
              <a:cs typeface="Verdana" charset="0"/>
            </a:endParaRPr>
          </a:p>
          <a:p>
            <a:pPr marL="0" indent="0" algn="ctr">
              <a:buNone/>
            </a:pPr>
            <a:endParaRPr lang="en-US" altLang="zh-CN" sz="2400">
              <a:latin typeface="Verdana" charset="0"/>
              <a:ea typeface="Verdana" charset="0"/>
              <a:cs typeface="Verdana" charset="0"/>
            </a:endParaRPr>
          </a:p>
          <a:p>
            <a:pPr marL="0" indent="0" algn="ctr">
              <a:buNone/>
            </a:pPr>
            <a:r>
              <a:rPr lang="zh-TW" altLang="en-US" sz="2800" b="1">
                <a:latin typeface="PMingLiU" panose="02020500000000000000" pitchFamily="18" charset="-120"/>
                <a:ea typeface="PMingLiU" panose="02020500000000000000" pitchFamily="18" charset="-120"/>
                <a:cs typeface="Verdana" charset="0"/>
              </a:rPr>
              <a:t>每天吸煙超過一包的男</a:t>
            </a:r>
            <a:r>
              <a:rPr lang="zh-CN" altLang="en-US" sz="2800" b="1">
                <a:latin typeface="PMingLiU" panose="02020500000000000000" pitchFamily="18" charset="-120"/>
                <a:ea typeface="PMingLiU" panose="02020500000000000000" pitchFamily="18" charset="-120"/>
                <a:cs typeface="Verdana" charset="0"/>
              </a:rPr>
              <a:t>性</a:t>
            </a:r>
            <a:r>
              <a:rPr lang="zh-TW" altLang="en-US" sz="2800" b="1">
                <a:latin typeface="PMingLiU" panose="02020500000000000000" pitchFamily="18" charset="-120"/>
                <a:ea typeface="PMingLiU" panose="02020500000000000000" pitchFamily="18" charset="-120"/>
                <a:cs typeface="Verdana" charset="0"/>
              </a:rPr>
              <a:t>也大大增加了中風的風險。</a:t>
            </a:r>
            <a:endParaRPr lang="en-US" altLang="zh-CN" sz="2800" b="1">
              <a:latin typeface="PMingLiU" panose="02020500000000000000" pitchFamily="18" charset="-120"/>
              <a:ea typeface="PMingLiU" panose="02020500000000000000" pitchFamily="18" charset="-120"/>
              <a:cs typeface="Verdana" charset="0"/>
            </a:endParaRPr>
          </a:p>
        </p:txBody>
      </p:sp>
      <p:sp>
        <p:nvSpPr>
          <p:cNvPr id="9" name="TextBox 8"/>
          <p:cNvSpPr txBox="1"/>
          <p:nvPr/>
        </p:nvSpPr>
        <p:spPr>
          <a:xfrm>
            <a:off x="875377" y="126355"/>
            <a:ext cx="3181559" cy="1754326"/>
          </a:xfrm>
          <a:prstGeom prst="rect">
            <a:avLst/>
          </a:prstGeom>
          <a:noFill/>
        </p:spPr>
        <p:txBody>
          <a:bodyPr wrap="square" rtlCol="0">
            <a:spAutoFit/>
          </a:bodyPr>
          <a:lstStyle/>
          <a:p>
            <a:pPr algn="ctr"/>
            <a:r>
              <a:rPr lang="en-US" sz="4000" b="1">
                <a:solidFill>
                  <a:srgbClr val="C00000"/>
                </a:solidFill>
                <a:latin typeface="Verdana" charset="0"/>
                <a:ea typeface="Verdana" charset="0"/>
                <a:cs typeface="Verdana" charset="0"/>
              </a:rPr>
              <a:t>Smoking Causes</a:t>
            </a:r>
            <a:r>
              <a:rPr lang="en-US" altLang="zh-CN" sz="4000" b="1">
                <a:solidFill>
                  <a:srgbClr val="C00000"/>
                </a:solidFill>
                <a:latin typeface="Verdana" charset="0"/>
                <a:ea typeface="Verdana" charset="0"/>
                <a:cs typeface="Verdana" charset="0"/>
              </a:rPr>
              <a:t>:</a:t>
            </a:r>
          </a:p>
          <a:p>
            <a:pPr algn="ctr"/>
            <a:r>
              <a:rPr lang="zh-CN" altLang="en-US" sz="2800" b="1" u="sng">
                <a:solidFill>
                  <a:srgbClr val="C00000"/>
                </a:solidFill>
                <a:latin typeface="PMingLiU" panose="02020500000000000000" pitchFamily="18" charset="-120"/>
                <a:ea typeface="PMingLiU" panose="02020500000000000000" pitchFamily="18" charset="-120"/>
                <a:cs typeface="Verdana" charset="0"/>
              </a:rPr>
              <a:t>吸煙能導致</a:t>
            </a:r>
            <a:endParaRPr lang="en-US" sz="2400" b="1" u="sng">
              <a:solidFill>
                <a:srgbClr val="C00000"/>
              </a:solidFill>
              <a:latin typeface="PMingLiU" panose="02020500000000000000" pitchFamily="18" charset="-120"/>
              <a:ea typeface="PMingLiU" panose="02020500000000000000" pitchFamily="18" charset="-120"/>
              <a:cs typeface="Verdana" charset="0"/>
            </a:endParaRPr>
          </a:p>
        </p:txBody>
      </p:sp>
      <p:pic>
        <p:nvPicPr>
          <p:cNvPr id="10" name="Picture 9">
            <a:extLst>
              <a:ext uri="{FF2B5EF4-FFF2-40B4-BE49-F238E27FC236}">
                <a16:creationId xmlns:a16="http://schemas.microsoft.com/office/drawing/2014/main" id="{7BBBD7BC-FEF7-4A0E-B963-4B253CF6C502}"/>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7" name="TextBox 6">
            <a:extLst>
              <a:ext uri="{FF2B5EF4-FFF2-40B4-BE49-F238E27FC236}">
                <a16:creationId xmlns:a16="http://schemas.microsoft.com/office/drawing/2014/main" id="{0B2F254F-89EF-44A0-9993-40828199CE2A}"/>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729213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78D7B-D76A-4450-8C7D-98F0C7668D33}"/>
              </a:ext>
            </a:extLst>
          </p:cNvPr>
          <p:cNvSpPr>
            <a:spLocks noGrp="1"/>
          </p:cNvSpPr>
          <p:nvPr>
            <p:ph idx="1"/>
          </p:nvPr>
        </p:nvSpPr>
        <p:spPr>
          <a:xfrm>
            <a:off x="810000" y="2289664"/>
            <a:ext cx="10554574" cy="4373783"/>
          </a:xfrm>
        </p:spPr>
        <p:txBody>
          <a:bodyPr>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zh-CN" altLang="en-US" sz="4800" b="1" dirty="0">
                <a:solidFill>
                  <a:srgbClr val="FF0000"/>
                </a:solidFill>
              </a:rPr>
              <a:t>健康生活由此起</a:t>
            </a:r>
            <a:endParaRPr lang="en-US" sz="4800" b="1" dirty="0">
              <a:solidFill>
                <a:srgbClr val="FF0000"/>
              </a:solidFill>
            </a:endParaRPr>
          </a:p>
          <a:p>
            <a:pPr marL="0" indent="0" algn="ctr">
              <a:buNone/>
            </a:pPr>
            <a:endParaRPr lang="en-US" dirty="0"/>
          </a:p>
          <a:p>
            <a:pPr marL="0" indent="0" algn="ctr">
              <a:lnSpc>
                <a:spcPct val="90000"/>
              </a:lnSpc>
              <a:buNone/>
              <a:defRPr/>
            </a:pPr>
            <a:r>
              <a:rPr lang="zh-TW" altLang="en-US" sz="4800" b="1" dirty="0">
                <a:solidFill>
                  <a:srgbClr val="92D050"/>
                </a:solidFill>
              </a:rPr>
              <a:t>蔡亦聰醫生</a:t>
            </a:r>
            <a:endParaRPr lang="en-US" altLang="zh-TW" sz="4800" b="1" dirty="0">
              <a:solidFill>
                <a:srgbClr val="92D050"/>
              </a:solidFill>
            </a:endParaRPr>
          </a:p>
          <a:p>
            <a:pPr marL="0" marR="0" indent="0" algn="ctr">
              <a:lnSpc>
                <a:spcPct val="90000"/>
              </a:lnSpc>
              <a:buNone/>
              <a:defRPr/>
            </a:pPr>
            <a:r>
              <a:rPr lang="zh-TW" altLang="en-US" sz="3200" dirty="0"/>
              <a:t>美洲中華醫學會</a:t>
            </a:r>
            <a:endParaRPr lang="en-US" altLang="zh-TW" sz="3200" dirty="0"/>
          </a:p>
          <a:p>
            <a:pPr marL="0" indent="0" algn="ctr">
              <a:buNone/>
            </a:pPr>
            <a:endParaRPr lang="en-US" sz="1400" dirty="0"/>
          </a:p>
          <a:p>
            <a:pPr marL="0" indent="0" algn="ctr">
              <a:buNone/>
            </a:pPr>
            <a:endParaRPr lang="en-US" sz="1400" dirty="0"/>
          </a:p>
          <a:p>
            <a:pPr marL="0" indent="0" algn="ctr">
              <a:buNone/>
            </a:pPr>
            <a:endParaRPr lang="en-US" dirty="0"/>
          </a:p>
          <a:p>
            <a:pPr marL="0" indent="0" algn="ctr">
              <a:buNone/>
            </a:pPr>
            <a:endParaRPr lang="en-US" dirty="0"/>
          </a:p>
          <a:p>
            <a:pPr marL="0" indent="0" algn="ctr">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6757" y="340351"/>
            <a:ext cx="3858485" cy="121478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8458" y="340351"/>
            <a:ext cx="1259772" cy="1214781"/>
          </a:xfrm>
          <a:prstGeom prst="rect">
            <a:avLst/>
          </a:prstGeom>
        </p:spPr>
      </p:pic>
      <p:pic>
        <p:nvPicPr>
          <p:cNvPr id="9" name="Picture 8">
            <a:extLst>
              <a:ext uri="{FF2B5EF4-FFF2-40B4-BE49-F238E27FC236}">
                <a16:creationId xmlns:a16="http://schemas.microsoft.com/office/drawing/2014/main" id="{2ADC6DB5-19E7-4D76-ADA6-952B6AEA42DD}"/>
              </a:ext>
            </a:extLst>
          </p:cNvPr>
          <p:cNvPicPr>
            <a:picLocks noChangeAspect="1"/>
          </p:cNvPicPr>
          <p:nvPr/>
        </p:nvPicPr>
        <p:blipFill>
          <a:blip r:embed="rId4"/>
          <a:stretch>
            <a:fillRect/>
          </a:stretch>
        </p:blipFill>
        <p:spPr>
          <a:xfrm>
            <a:off x="10842706" y="6038198"/>
            <a:ext cx="848077" cy="625249"/>
          </a:xfrm>
          <a:prstGeom prst="rect">
            <a:avLst/>
          </a:prstGeom>
        </p:spPr>
      </p:pic>
      <p:pic>
        <p:nvPicPr>
          <p:cNvPr id="13" name="Picture 12" descr="Icon&#10;&#10;Description automatically generated">
            <a:extLst>
              <a:ext uri="{FF2B5EF4-FFF2-40B4-BE49-F238E27FC236}">
                <a16:creationId xmlns:a16="http://schemas.microsoft.com/office/drawing/2014/main" id="{80B2D9F9-8009-43D9-9428-E2377D3490A6}"/>
              </a:ext>
            </a:extLst>
          </p:cNvPr>
          <p:cNvPicPr>
            <a:picLocks noChangeAspect="1"/>
          </p:cNvPicPr>
          <p:nvPr/>
        </p:nvPicPr>
        <p:blipFill>
          <a:blip r:embed="rId5"/>
          <a:stretch>
            <a:fillRect/>
          </a:stretch>
        </p:blipFill>
        <p:spPr>
          <a:xfrm>
            <a:off x="2268507" y="362598"/>
            <a:ext cx="1275034" cy="1170286"/>
          </a:xfrm>
          <a:prstGeom prst="rect">
            <a:avLst/>
          </a:prstGeom>
        </p:spPr>
      </p:pic>
    </p:spTree>
    <p:extLst>
      <p:ext uri="{BB962C8B-B14F-4D97-AF65-F5344CB8AC3E}">
        <p14:creationId xmlns:p14="http://schemas.microsoft.com/office/powerpoint/2010/main" val="37950928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2037" y="2445287"/>
            <a:ext cx="10554574" cy="3945988"/>
          </a:xfrm>
        </p:spPr>
        <p:txBody>
          <a:bodyPr>
            <a:normAutofit/>
          </a:bodyPr>
          <a:lstStyle/>
          <a:p>
            <a:pPr marL="457200" indent="-457200">
              <a:buFont typeface="Wingdings" charset="2"/>
              <a:buChar char="v"/>
            </a:pPr>
            <a:r>
              <a:rPr lang="en-US" sz="2400"/>
              <a:t>Smoking makes blood sticky and clots are more likely to form.  It also increase plaque build up in your arteries. Under these conditions a stroke is more likely to occur.</a:t>
            </a:r>
          </a:p>
          <a:p>
            <a:pPr marL="457200" indent="-457200">
              <a:buFont typeface="Wingdings" charset="2"/>
              <a:buChar char="v"/>
            </a:pPr>
            <a:endParaRPr lang="en-US" sz="1100"/>
          </a:p>
          <a:p>
            <a:pPr marL="457200" indent="-457200">
              <a:buFont typeface="Wingdings" charset="2"/>
              <a:buChar char="v"/>
            </a:pPr>
            <a:r>
              <a:rPr lang="zh-CN" altLang="en-US" sz="2400" b="1">
                <a:latin typeface="PMingLiU" panose="02020500000000000000" pitchFamily="18" charset="-120"/>
                <a:ea typeface="PMingLiU" panose="02020500000000000000" pitchFamily="18" charset="-120"/>
              </a:rPr>
              <a:t>吸煙會使血液粘稠度增高，促使血液中形成血液凝塊。吸煙能導致動脈斑塊在頸動脈的積累。</a:t>
            </a:r>
            <a:r>
              <a:rPr lang="zh-TW" altLang="en-US" sz="2400" b="1">
                <a:latin typeface="PMingLiU" panose="02020500000000000000" pitchFamily="18" charset="-120"/>
                <a:ea typeface="PMingLiU" panose="02020500000000000000" pitchFamily="18" charset="-120"/>
              </a:rPr>
              <a:t>在這情況下，更容易發生中風。</a:t>
            </a:r>
            <a:endParaRPr lang="en-US" sz="2400" b="1">
              <a:highlight>
                <a:srgbClr val="0000FF"/>
              </a:highlight>
              <a:latin typeface="PMingLiU" panose="02020500000000000000" pitchFamily="18" charset="-120"/>
              <a:ea typeface="PMingLiU" panose="02020500000000000000" pitchFamily="18" charset="-120"/>
            </a:endParaRPr>
          </a:p>
        </p:txBody>
      </p:sp>
      <p:sp>
        <p:nvSpPr>
          <p:cNvPr id="4" name="Title 1"/>
          <p:cNvSpPr txBox="1">
            <a:spLocks/>
          </p:cNvSpPr>
          <p:nvPr/>
        </p:nvSpPr>
        <p:spPr>
          <a:xfrm>
            <a:off x="4459459" y="213977"/>
            <a:ext cx="7732542" cy="283740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7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Stroke</a:t>
            </a:r>
            <a:br>
              <a:rPr lang="en-US" sz="7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ja-JP" altLang="en-US" sz="7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中風</a:t>
            </a:r>
            <a:endParaRPr lang="en-US" sz="7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sp>
        <p:nvSpPr>
          <p:cNvPr id="6" name="TextBox 5"/>
          <p:cNvSpPr txBox="1"/>
          <p:nvPr/>
        </p:nvSpPr>
        <p:spPr>
          <a:xfrm>
            <a:off x="875377" y="126355"/>
            <a:ext cx="3181559" cy="1815882"/>
          </a:xfrm>
          <a:prstGeom prst="rect">
            <a:avLst/>
          </a:prstGeom>
          <a:noFill/>
        </p:spPr>
        <p:txBody>
          <a:bodyPr wrap="square" rtlCol="0">
            <a:spAutoFit/>
          </a:bodyPr>
          <a:lstStyle/>
          <a:p>
            <a:pPr algn="ctr"/>
            <a:r>
              <a:rPr lang="en-US" sz="4000" b="1">
                <a:solidFill>
                  <a:srgbClr val="C00000"/>
                </a:solidFill>
                <a:latin typeface="Verdana" charset="0"/>
                <a:ea typeface="Verdana" charset="0"/>
                <a:cs typeface="Verdana" charset="0"/>
              </a:rPr>
              <a:t>Smoking Causes</a:t>
            </a:r>
            <a:r>
              <a:rPr lang="en-US" altLang="zh-CN" sz="4000" b="1">
                <a:solidFill>
                  <a:srgbClr val="C00000"/>
                </a:solidFill>
                <a:latin typeface="Verdana" charset="0"/>
                <a:ea typeface="Verdana" charset="0"/>
                <a:cs typeface="Verdana" charset="0"/>
              </a:rPr>
              <a:t>:</a:t>
            </a:r>
          </a:p>
          <a:p>
            <a:pPr algn="ctr"/>
            <a:r>
              <a:rPr lang="zh-CN" altLang="en-US" sz="3200" b="1" u="sng">
                <a:solidFill>
                  <a:srgbClr val="C00000"/>
                </a:solidFill>
                <a:latin typeface="PMingLiU" panose="02020500000000000000" pitchFamily="18" charset="-120"/>
                <a:ea typeface="PMingLiU" panose="02020500000000000000" pitchFamily="18" charset="-120"/>
                <a:cs typeface="Verdana" charset="0"/>
              </a:rPr>
              <a:t>吸煙能導致</a:t>
            </a:r>
            <a:endParaRPr lang="en-US" sz="3200" b="1" u="sng">
              <a:solidFill>
                <a:srgbClr val="C00000"/>
              </a:solidFill>
              <a:latin typeface="PMingLiU" panose="02020500000000000000" pitchFamily="18" charset="-120"/>
              <a:ea typeface="PMingLiU" panose="02020500000000000000" pitchFamily="18" charset="-120"/>
              <a:cs typeface="Verdana" charset="0"/>
            </a:endParaRPr>
          </a:p>
        </p:txBody>
      </p:sp>
      <p:pic>
        <p:nvPicPr>
          <p:cNvPr id="7" name="Picture 6">
            <a:extLst>
              <a:ext uri="{FF2B5EF4-FFF2-40B4-BE49-F238E27FC236}">
                <a16:creationId xmlns:a16="http://schemas.microsoft.com/office/drawing/2014/main" id="{75E04C7E-0259-4596-9E7A-D8C4CC802A6C}"/>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8" name="TextBox 7">
            <a:extLst>
              <a:ext uri="{FF2B5EF4-FFF2-40B4-BE49-F238E27FC236}">
                <a16:creationId xmlns:a16="http://schemas.microsoft.com/office/drawing/2014/main" id="{EEBB0C72-53D5-4431-8DCE-F4C9FFEE3742}"/>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3"/>
              </a:rPr>
              <a:t>Centers for Disease Control and Prevention</a:t>
            </a:r>
            <a:endParaRPr lang="en-US" sz="1100"/>
          </a:p>
        </p:txBody>
      </p:sp>
    </p:spTree>
    <p:extLst>
      <p:ext uri="{BB962C8B-B14F-4D97-AF65-F5344CB8AC3E}">
        <p14:creationId xmlns:p14="http://schemas.microsoft.com/office/powerpoint/2010/main" val="333748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8891" y="2195385"/>
            <a:ext cx="6006654" cy="4078806"/>
          </a:xfrm>
        </p:spPr>
        <p:txBody>
          <a:bodyPr>
            <a:normAutofit/>
          </a:bodyPr>
          <a:lstStyle/>
          <a:p>
            <a:pPr>
              <a:buFont typeface="Wingdings" charset="2"/>
              <a:buChar char="v"/>
            </a:pPr>
            <a:r>
              <a:rPr lang="zh-CN" altLang="en-US" sz="2800">
                <a:latin typeface="Verdana" charset="0"/>
                <a:ea typeface="Verdana" charset="0"/>
                <a:cs typeface="Verdana" charset="0"/>
              </a:rPr>
              <a:t> </a:t>
            </a:r>
            <a:r>
              <a:rPr lang="en-US" sz="2800">
                <a:latin typeface="Verdana" charset="0"/>
                <a:ea typeface="Verdana" charset="0"/>
                <a:cs typeface="Verdana" charset="0"/>
              </a:rPr>
              <a:t>Lung and Breathing issues: </a:t>
            </a:r>
            <a:r>
              <a:rPr lang="en-US" altLang="zh-CN" sz="2800">
                <a:latin typeface="PMingLiU" panose="02020500000000000000" pitchFamily="18" charset="-120"/>
                <a:ea typeface="PMingLiU" panose="02020500000000000000" pitchFamily="18" charset="-120"/>
                <a:cs typeface="Verdana" charset="0"/>
              </a:rPr>
              <a:t>(</a:t>
            </a:r>
            <a:r>
              <a:rPr lang="zh-CN" altLang="en-US" sz="2800">
                <a:solidFill>
                  <a:prstClr val="white"/>
                </a:solidFill>
                <a:latin typeface="PMingLiU" panose="02020500000000000000" pitchFamily="18" charset="-120"/>
                <a:ea typeface="PMingLiU" panose="02020500000000000000" pitchFamily="18" charset="-120"/>
              </a:rPr>
              <a:t>肺</a:t>
            </a:r>
            <a:r>
              <a:rPr lang="zh-CN" altLang="en-US" sz="2800">
                <a:latin typeface="PMingLiU" panose="02020500000000000000" pitchFamily="18" charset="-120"/>
                <a:ea typeface="PMingLiU" panose="02020500000000000000" pitchFamily="18" charset="-120"/>
                <a:cs typeface="Verdana" charset="0"/>
              </a:rPr>
              <a:t>和呼吸問題</a:t>
            </a:r>
            <a:r>
              <a:rPr lang="en-US" altLang="zh-CN" sz="2800">
                <a:latin typeface="PMingLiU" panose="02020500000000000000" pitchFamily="18" charset="-120"/>
                <a:ea typeface="PMingLiU" panose="02020500000000000000" pitchFamily="18" charset="-120"/>
                <a:cs typeface="Verdana" charset="0"/>
              </a:rPr>
              <a:t>)</a:t>
            </a:r>
            <a:endParaRPr lang="en-US" sz="2800">
              <a:latin typeface="PMingLiU" panose="02020500000000000000" pitchFamily="18" charset="-120"/>
              <a:ea typeface="PMingLiU" panose="02020500000000000000" pitchFamily="18" charset="-120"/>
              <a:cs typeface="Verdana" charset="0"/>
            </a:endParaRPr>
          </a:p>
          <a:p>
            <a:pPr lvl="1">
              <a:buSzPct val="70000"/>
              <a:buFont typeface="Wingdings" panose="05000000000000000000" pitchFamily="2" charset="2"/>
              <a:buChar char="q"/>
            </a:pPr>
            <a:r>
              <a:rPr lang="zh-CN" altLang="en-US" sz="2400">
                <a:latin typeface="Verdana" charset="0"/>
                <a:ea typeface="Verdana" charset="0"/>
                <a:cs typeface="Verdana" charset="0"/>
              </a:rPr>
              <a:t> </a:t>
            </a:r>
            <a:r>
              <a:rPr lang="en-US" sz="2400">
                <a:latin typeface="Verdana" charset="0"/>
                <a:ea typeface="Verdana" charset="0"/>
                <a:cs typeface="Verdana" charset="0"/>
              </a:rPr>
              <a:t>Asthma</a:t>
            </a:r>
            <a:r>
              <a:rPr lang="zh-CN" altLang="en-US" sz="2400">
                <a:latin typeface="Verdana" charset="0"/>
                <a:ea typeface="Verdana" charset="0"/>
                <a:cs typeface="Verdana" charset="0"/>
              </a:rPr>
              <a:t> </a:t>
            </a:r>
            <a:r>
              <a:rPr lang="en-US" altLang="zh-CN" sz="2400">
                <a:latin typeface="PMingLiU" panose="02020500000000000000" pitchFamily="18" charset="-120"/>
                <a:ea typeface="PMingLiU" panose="02020500000000000000" pitchFamily="18" charset="-120"/>
                <a:cs typeface="Verdana" charset="0"/>
              </a:rPr>
              <a:t>(</a:t>
            </a:r>
            <a:r>
              <a:rPr lang="zh-TW" altLang="en-US" sz="2400" b="1">
                <a:latin typeface="PMingLiU" panose="02020500000000000000" pitchFamily="18" charset="-120"/>
                <a:ea typeface="PMingLiU" panose="02020500000000000000" pitchFamily="18" charset="-120"/>
                <a:cs typeface="Verdana" charset="0"/>
              </a:rPr>
              <a:t>哮喘</a:t>
            </a:r>
            <a:r>
              <a:rPr lang="en-US" altLang="zh-CN" sz="2400" b="1">
                <a:latin typeface="PMingLiU" panose="02020500000000000000" pitchFamily="18" charset="-120"/>
                <a:ea typeface="PMingLiU" panose="02020500000000000000" pitchFamily="18" charset="-120"/>
                <a:cs typeface="Verdana" charset="0"/>
              </a:rPr>
              <a:t>)</a:t>
            </a:r>
            <a:endParaRPr lang="en-US" sz="2400">
              <a:latin typeface="PMingLiU" panose="02020500000000000000" pitchFamily="18" charset="-120"/>
              <a:ea typeface="PMingLiU" panose="02020500000000000000" pitchFamily="18" charset="-120"/>
              <a:cs typeface="Verdana" charset="0"/>
            </a:endParaRPr>
          </a:p>
          <a:p>
            <a:pPr lvl="1">
              <a:buSzPct val="70000"/>
              <a:buFont typeface="Wingdings" panose="05000000000000000000" pitchFamily="2" charset="2"/>
              <a:buChar char="q"/>
            </a:pPr>
            <a:r>
              <a:rPr lang="zh-CN" altLang="en-US" sz="2400">
                <a:latin typeface="Verdana" charset="0"/>
                <a:ea typeface="Verdana" charset="0"/>
                <a:cs typeface="Verdana" charset="0"/>
              </a:rPr>
              <a:t> </a:t>
            </a:r>
            <a:r>
              <a:rPr lang="en-US" altLang="zh-CN" sz="2400">
                <a:latin typeface="Verdana" charset="0"/>
                <a:ea typeface="Verdana" charset="0"/>
                <a:cs typeface="Verdana" charset="0"/>
              </a:rPr>
              <a:t>Chronic</a:t>
            </a:r>
            <a:r>
              <a:rPr lang="zh-CN" altLang="en-US" sz="2400">
                <a:latin typeface="Verdana" charset="0"/>
                <a:ea typeface="Verdana" charset="0"/>
                <a:cs typeface="Verdana" charset="0"/>
              </a:rPr>
              <a:t> </a:t>
            </a:r>
            <a:r>
              <a:rPr lang="en-US" altLang="zh-CN" sz="2400">
                <a:latin typeface="Verdana" charset="0"/>
                <a:ea typeface="Verdana" charset="0"/>
                <a:cs typeface="Verdana" charset="0"/>
              </a:rPr>
              <a:t>Obstructive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Pulmonary</a:t>
            </a:r>
            <a:r>
              <a:rPr lang="zh-CN" altLang="en-US" sz="2400">
                <a:latin typeface="Verdana" charset="0"/>
                <a:ea typeface="Verdana" charset="0"/>
                <a:cs typeface="Verdana" charset="0"/>
              </a:rPr>
              <a:t>    </a:t>
            </a:r>
            <a:endParaRPr lang="en-US" altLang="zh-CN" sz="2400">
              <a:latin typeface="Verdana" charset="0"/>
              <a:ea typeface="Verdana" charset="0"/>
              <a:cs typeface="Verdana" charset="0"/>
            </a:endParaRPr>
          </a:p>
          <a:p>
            <a:pPr marL="457200" lvl="1" indent="0">
              <a:buSzPct val="70000"/>
              <a:buNone/>
            </a:pPr>
            <a:r>
              <a:rPr lang="en-US" altLang="zh-CN" sz="2400">
                <a:latin typeface="Verdana" charset="0"/>
                <a:ea typeface="Verdana" charset="0"/>
                <a:cs typeface="Verdana" charset="0"/>
              </a:rPr>
              <a:t>    Disease</a:t>
            </a:r>
            <a:r>
              <a:rPr lang="zh-CN" altLang="en-US" sz="2400">
                <a:latin typeface="Verdana" charset="0"/>
                <a:ea typeface="Verdana" charset="0"/>
                <a:cs typeface="Verdana" charset="0"/>
              </a:rPr>
              <a:t> </a:t>
            </a:r>
            <a:r>
              <a:rPr lang="en-US" altLang="zh-CN" sz="2400">
                <a:latin typeface="PMingLiU" panose="02020500000000000000" pitchFamily="18" charset="-120"/>
                <a:ea typeface="PMingLiU" panose="02020500000000000000" pitchFamily="18" charset="-120"/>
                <a:cs typeface="Verdana" charset="0"/>
              </a:rPr>
              <a:t>(</a:t>
            </a:r>
            <a:r>
              <a:rPr lang="zh-CN" altLang="en-US" sz="2400">
                <a:latin typeface="PMingLiU" panose="02020500000000000000" pitchFamily="18" charset="-120"/>
                <a:ea typeface="PMingLiU" panose="02020500000000000000" pitchFamily="18" charset="-120"/>
              </a:rPr>
              <a:t>慢性阻塞性肺病</a:t>
            </a:r>
            <a:r>
              <a:rPr lang="en-US" altLang="zh-CN" sz="2400">
                <a:latin typeface="PMingLiU" panose="02020500000000000000" pitchFamily="18" charset="-120"/>
                <a:ea typeface="PMingLiU" panose="02020500000000000000" pitchFamily="18" charset="-120"/>
              </a:rPr>
              <a:t>)</a:t>
            </a:r>
            <a:endParaRPr lang="en-US" sz="2400">
              <a:latin typeface="PMingLiU" panose="02020500000000000000" pitchFamily="18" charset="-120"/>
              <a:ea typeface="PMingLiU" panose="02020500000000000000" pitchFamily="18" charset="-120"/>
              <a:cs typeface="Verdana" charset="0"/>
            </a:endParaRPr>
          </a:p>
          <a:p>
            <a:pPr lvl="1">
              <a:buSzPct val="70000"/>
              <a:buFont typeface="Wingdings" panose="05000000000000000000" pitchFamily="2" charset="2"/>
              <a:buChar char="q"/>
            </a:pPr>
            <a:r>
              <a:rPr lang="zh-CN" altLang="en-US" sz="2400">
                <a:latin typeface="Verdana" charset="0"/>
                <a:ea typeface="Verdana" charset="0"/>
                <a:cs typeface="Verdana" charset="0"/>
              </a:rPr>
              <a:t> </a:t>
            </a:r>
            <a:r>
              <a:rPr lang="en-US" sz="2400">
                <a:latin typeface="Verdana" charset="0"/>
                <a:ea typeface="Verdana" charset="0"/>
                <a:cs typeface="Verdana" charset="0"/>
              </a:rPr>
              <a:t>Chronic Bronchitis</a:t>
            </a:r>
            <a:r>
              <a:rPr lang="zh-CN" altLang="en-US" sz="2400">
                <a:latin typeface="Verdana" charset="0"/>
                <a:ea typeface="Verdana" charset="0"/>
                <a:cs typeface="Verdana" charset="0"/>
              </a:rPr>
              <a:t> </a:t>
            </a:r>
            <a:r>
              <a:rPr lang="en-US" altLang="zh-CN" sz="2400">
                <a:latin typeface="PMingLiU" panose="02020500000000000000" pitchFamily="18" charset="-120"/>
                <a:ea typeface="PMingLiU" panose="02020500000000000000" pitchFamily="18" charset="-120"/>
                <a:cs typeface="Verdana" charset="0"/>
              </a:rPr>
              <a:t>(</a:t>
            </a:r>
            <a:r>
              <a:rPr lang="zh-TW" altLang="en-US" sz="2400">
                <a:latin typeface="PMingLiU" panose="02020500000000000000" pitchFamily="18" charset="-120"/>
                <a:ea typeface="PMingLiU" panose="02020500000000000000" pitchFamily="18" charset="-120"/>
              </a:rPr>
              <a:t>慢性支氣管炎</a:t>
            </a:r>
            <a:r>
              <a:rPr lang="en-US" altLang="zh-CN" sz="2400">
                <a:latin typeface="PMingLiU" panose="02020500000000000000" pitchFamily="18" charset="-120"/>
                <a:ea typeface="PMingLiU" panose="02020500000000000000" pitchFamily="18" charset="-120"/>
              </a:rPr>
              <a:t>)</a:t>
            </a:r>
            <a:endParaRPr lang="en-US" sz="2400">
              <a:latin typeface="PMingLiU" panose="02020500000000000000" pitchFamily="18" charset="-120"/>
              <a:ea typeface="PMingLiU" panose="02020500000000000000" pitchFamily="18" charset="-120"/>
              <a:cs typeface="Verdana" charset="0"/>
            </a:endParaRPr>
          </a:p>
          <a:p>
            <a:pPr lvl="1">
              <a:buSzPct val="70000"/>
              <a:buFont typeface="Wingdings" panose="05000000000000000000" pitchFamily="2" charset="2"/>
              <a:buChar char="q"/>
            </a:pPr>
            <a:r>
              <a:rPr lang="zh-CN" altLang="en-US" sz="2400">
                <a:latin typeface="Verdana" charset="0"/>
                <a:ea typeface="Verdana" charset="0"/>
                <a:cs typeface="Verdana" charset="0"/>
              </a:rPr>
              <a:t> </a:t>
            </a:r>
            <a:r>
              <a:rPr lang="en-US" sz="2400">
                <a:latin typeface="Verdana" charset="0"/>
                <a:ea typeface="Verdana" charset="0"/>
                <a:cs typeface="Verdana" charset="0"/>
              </a:rPr>
              <a:t>Emphysema</a:t>
            </a:r>
            <a:r>
              <a:rPr lang="zh-CN" altLang="en-US" sz="2400">
                <a:latin typeface="Verdana" charset="0"/>
                <a:ea typeface="Verdana" charset="0"/>
                <a:cs typeface="Verdana" charset="0"/>
              </a:rPr>
              <a:t> </a:t>
            </a:r>
            <a:r>
              <a:rPr lang="en-US" altLang="zh-CN" sz="2400">
                <a:latin typeface="PMingLiU" panose="02020500000000000000" pitchFamily="18" charset="-120"/>
                <a:ea typeface="PMingLiU" panose="02020500000000000000" pitchFamily="18" charset="-120"/>
                <a:cs typeface="Verdana" charset="0"/>
              </a:rPr>
              <a:t>(</a:t>
            </a:r>
            <a:r>
              <a:rPr lang="zh-CN" altLang="en-US" sz="2400">
                <a:latin typeface="PMingLiU" panose="02020500000000000000" pitchFamily="18" charset="-120"/>
                <a:ea typeface="PMingLiU" panose="02020500000000000000" pitchFamily="18" charset="-120"/>
                <a:cs typeface="Verdana" charset="0"/>
              </a:rPr>
              <a:t>肺氣腫</a:t>
            </a:r>
            <a:r>
              <a:rPr lang="en-US" altLang="zh-CN" sz="2400">
                <a:latin typeface="PMingLiU" panose="02020500000000000000" pitchFamily="18" charset="-120"/>
                <a:ea typeface="PMingLiU" panose="02020500000000000000" pitchFamily="18" charset="-120"/>
                <a:cs typeface="Verdana" charset="0"/>
              </a:rPr>
              <a:t>)</a:t>
            </a:r>
            <a:endParaRPr lang="en-US" sz="2400">
              <a:latin typeface="PMingLiU" panose="02020500000000000000" pitchFamily="18" charset="-120"/>
              <a:ea typeface="PMingLiU" panose="02020500000000000000" pitchFamily="18" charset="-120"/>
              <a:cs typeface="Verdana"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9910" l="417" r="100000">
                        <a14:foregroundMark x1="73833" y1="44685" x2="73833" y2="44685"/>
                        <a14:foregroundMark x1="69250" y1="41441" x2="69250" y2="41441"/>
                        <a14:foregroundMark x1="59583" y1="44324" x2="59583" y2="44324"/>
                        <a14:foregroundMark x1="67167" y1="44505" x2="67167" y2="44505"/>
                        <a14:foregroundMark x1="69250" y1="45766" x2="69250" y2="45766"/>
                        <a14:foregroundMark x1="62500" y1="37568" x2="62500" y2="37568"/>
                        <a14:foregroundMark x1="65333" y1="38559" x2="65333" y2="38559"/>
                        <a14:foregroundMark x1="11583" y1="64865" x2="11583" y2="64865"/>
                        <a14:foregroundMark x1="15000" y1="67928" x2="15000" y2="67928"/>
                        <a14:foregroundMark x1="16583" y1="73243" x2="16583" y2="73243"/>
                        <a14:foregroundMark x1="15750" y1="44685" x2="15750" y2="44685"/>
                        <a14:foregroundMark x1="6500" y1="63153" x2="6500" y2="63153"/>
                        <a14:foregroundMark x1="1750" y1="67117" x2="1750" y2="67117"/>
                      </a14:backgroundRemoval>
                    </a14:imgEffect>
                  </a14:imgLayer>
                </a14:imgProps>
              </a:ext>
            </a:extLst>
          </a:blip>
          <a:stretch>
            <a:fillRect/>
          </a:stretch>
        </p:blipFill>
        <p:spPr>
          <a:xfrm>
            <a:off x="6848430" y="1003518"/>
            <a:ext cx="4851724" cy="4487845"/>
          </a:xfrm>
          <a:prstGeom prst="rect">
            <a:avLst/>
          </a:prstGeom>
        </p:spPr>
      </p:pic>
      <p:sp>
        <p:nvSpPr>
          <p:cNvPr id="7" name="TextBox 6"/>
          <p:cNvSpPr txBox="1"/>
          <p:nvPr/>
        </p:nvSpPr>
        <p:spPr>
          <a:xfrm>
            <a:off x="875377" y="126355"/>
            <a:ext cx="3181559" cy="1815882"/>
          </a:xfrm>
          <a:prstGeom prst="rect">
            <a:avLst/>
          </a:prstGeom>
          <a:noFill/>
        </p:spPr>
        <p:txBody>
          <a:bodyPr wrap="square" rtlCol="0">
            <a:spAutoFit/>
          </a:bodyPr>
          <a:lstStyle/>
          <a:p>
            <a:pPr algn="ctr"/>
            <a:r>
              <a:rPr lang="en-US" sz="4000" b="1">
                <a:latin typeface="Verdana" charset="0"/>
                <a:ea typeface="Verdana" charset="0"/>
                <a:cs typeface="Verdana" charset="0"/>
              </a:rPr>
              <a:t>Smoking Causes</a:t>
            </a:r>
            <a:r>
              <a:rPr lang="en-US" altLang="zh-CN" sz="4000" b="1">
                <a:latin typeface="Verdana" charset="0"/>
                <a:ea typeface="Verdana" charset="0"/>
                <a:cs typeface="Verdana" charset="0"/>
              </a:rPr>
              <a:t>:</a:t>
            </a:r>
          </a:p>
          <a:p>
            <a:pPr algn="ctr"/>
            <a:r>
              <a:rPr lang="zh-CN" altLang="en-US" sz="3200" b="1" u="sng">
                <a:latin typeface="PMingLiU" panose="02020500000000000000" pitchFamily="18" charset="-120"/>
                <a:ea typeface="PMingLiU" panose="02020500000000000000" pitchFamily="18" charset="-120"/>
                <a:cs typeface="Verdana" charset="0"/>
              </a:rPr>
              <a:t>吸煙能導致</a:t>
            </a:r>
            <a:endParaRPr lang="en-US" sz="3200" b="1" u="sng">
              <a:latin typeface="PMingLiU" panose="02020500000000000000" pitchFamily="18" charset="-120"/>
              <a:ea typeface="PMingLiU" panose="02020500000000000000" pitchFamily="18" charset="-120"/>
              <a:cs typeface="Verdana" charset="0"/>
            </a:endParaRPr>
          </a:p>
        </p:txBody>
      </p:sp>
      <p:pic>
        <p:nvPicPr>
          <p:cNvPr id="8" name="Picture 7">
            <a:extLst>
              <a:ext uri="{FF2B5EF4-FFF2-40B4-BE49-F238E27FC236}">
                <a16:creationId xmlns:a16="http://schemas.microsoft.com/office/drawing/2014/main" id="{F3725262-0DAB-4217-98B2-8F91C2542BDE}"/>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10" name="TextBox 9">
            <a:extLst>
              <a:ext uri="{FF2B5EF4-FFF2-40B4-BE49-F238E27FC236}">
                <a16:creationId xmlns:a16="http://schemas.microsoft.com/office/drawing/2014/main" id="{5498607F-6DBA-4022-8941-99B8DFCA2E25}"/>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Centers for Disease Control and Prevention</a:t>
            </a:r>
            <a:endParaRPr lang="en-US" sz="1100"/>
          </a:p>
        </p:txBody>
      </p:sp>
    </p:spTree>
    <p:extLst>
      <p:ext uri="{BB962C8B-B14F-4D97-AF65-F5344CB8AC3E}">
        <p14:creationId xmlns:p14="http://schemas.microsoft.com/office/powerpoint/2010/main" val="104576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9961" y="1170563"/>
            <a:ext cx="11723914" cy="2957131"/>
          </a:xfrm>
        </p:spPr>
        <p:txBody>
          <a:bodyPr>
            <a:noAutofit/>
          </a:bodyPr>
          <a:lstStyle/>
          <a:p>
            <a:pPr algn="ctr"/>
            <a:r>
              <a:rPr lang="en-US" sz="8800" b="1">
                <a:effectLst>
                  <a:outerShdw blurRad="38100" dist="38100" dir="2700000" algn="tl">
                    <a:srgbClr val="000000">
                      <a:alpha val="43137"/>
                    </a:srgbClr>
                  </a:outerShdw>
                </a:effectLst>
                <a:latin typeface="Verdana" charset="0"/>
                <a:ea typeface="Verdana" charset="0"/>
                <a:cs typeface="Verdana" charset="0"/>
              </a:rPr>
              <a:t>Cancer </a:t>
            </a:r>
            <a:br>
              <a:rPr lang="en-US" sz="8800" b="1">
                <a:effectLst>
                  <a:outerShdw blurRad="38100" dist="38100" dir="2700000" algn="tl">
                    <a:srgbClr val="000000">
                      <a:alpha val="43137"/>
                    </a:srgbClr>
                  </a:outerShdw>
                </a:effectLst>
                <a:latin typeface="Verdana" charset="0"/>
                <a:ea typeface="Verdana" charset="0"/>
                <a:cs typeface="Verdana" charset="0"/>
              </a:rPr>
            </a:br>
            <a:r>
              <a:rPr lang="zh-CN" altLang="en-US" sz="8800" b="1">
                <a:effectLst>
                  <a:outerShdw blurRad="38100" dist="38100" dir="2700000" algn="tl">
                    <a:srgbClr val="000000">
                      <a:alpha val="43137"/>
                    </a:srgbClr>
                  </a:outerShdw>
                </a:effectLst>
                <a:latin typeface="Verdana" charset="0"/>
                <a:ea typeface="Verdana" charset="0"/>
                <a:cs typeface="Verdana" charset="0"/>
              </a:rPr>
              <a:t>癌症</a:t>
            </a:r>
            <a:endParaRPr lang="en-US" sz="8800" b="1">
              <a:effectLst>
                <a:outerShdw blurRad="38100" dist="38100" dir="2700000" algn="tl">
                  <a:srgbClr val="000000">
                    <a:alpha val="43137"/>
                  </a:srgbClr>
                </a:outerShdw>
              </a:effectLst>
              <a:latin typeface="Verdana" charset="0"/>
              <a:ea typeface="Verdana" charset="0"/>
              <a:cs typeface="Verdana" charset="0"/>
            </a:endParaRPr>
          </a:p>
        </p:txBody>
      </p:sp>
      <p:grpSp>
        <p:nvGrpSpPr>
          <p:cNvPr id="5" name="Group 4"/>
          <p:cNvGrpSpPr/>
          <p:nvPr/>
        </p:nvGrpSpPr>
        <p:grpSpPr>
          <a:xfrm>
            <a:off x="7627746" y="1780063"/>
            <a:ext cx="3976352" cy="3892978"/>
            <a:chOff x="7567785" y="625829"/>
            <a:chExt cx="3976352" cy="3892978"/>
          </a:xfrm>
        </p:grpSpPr>
        <p:pic>
          <p:nvPicPr>
            <p:cNvPr id="6" name="Picture 4" descr="Image result for throat cancer from smo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09571">
              <a:off x="8528439" y="625829"/>
              <a:ext cx="3015698" cy="267120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rot="1109571">
              <a:off x="7567785" y="3308180"/>
              <a:ext cx="3530534" cy="1210627"/>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3500"/>
                </a:lnSpc>
                <a:buFont typeface="Arial" panose="020B0604020202020204" pitchFamily="34" charset="0"/>
                <a:buNone/>
              </a:pPr>
              <a:r>
                <a:rPr lang="en-US" sz="2800" b="1">
                  <a:latin typeface="Verdana" charset="0"/>
                  <a:ea typeface="Verdana" charset="0"/>
                  <a:cs typeface="Verdana" charset="0"/>
                </a:rPr>
                <a:t>Throat cancer</a:t>
              </a:r>
            </a:p>
            <a:p>
              <a:pPr marL="0" indent="0" algn="ctr">
                <a:lnSpc>
                  <a:spcPts val="3500"/>
                </a:lnSpc>
                <a:buNone/>
              </a:pPr>
              <a:r>
                <a:rPr lang="ja-JP" altLang="en-US"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咽喉癌</a:t>
              </a:r>
              <a:endParaRPr lang="en-US" altLang="ja-JP"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pSp>
      <p:grpSp>
        <p:nvGrpSpPr>
          <p:cNvPr id="8" name="Group 7"/>
          <p:cNvGrpSpPr/>
          <p:nvPr/>
        </p:nvGrpSpPr>
        <p:grpSpPr>
          <a:xfrm>
            <a:off x="3915255" y="4127694"/>
            <a:ext cx="3916394" cy="2926871"/>
            <a:chOff x="3855294" y="2973460"/>
            <a:chExt cx="3916394" cy="2926871"/>
          </a:xfrm>
        </p:grpSpPr>
        <p:pic>
          <p:nvPicPr>
            <p:cNvPr id="9" name="Picture 7" descr="[mouth tum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0522" y="2973460"/>
              <a:ext cx="2365939" cy="157504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3855294" y="4300131"/>
              <a:ext cx="3916394"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3500"/>
                </a:lnSpc>
                <a:buFont typeface="Arial" panose="020B0604020202020204" pitchFamily="34" charset="0"/>
                <a:buNone/>
              </a:pPr>
              <a:r>
                <a:rPr lang="en-US" sz="2800" b="1">
                  <a:latin typeface="Verdana" charset="0"/>
                  <a:ea typeface="Verdana" charset="0"/>
                  <a:cs typeface="Verdana" charset="0"/>
                </a:rPr>
                <a:t>Mouth cancer</a:t>
              </a:r>
            </a:p>
            <a:p>
              <a:pPr marL="0" indent="0" algn="ctr">
                <a:lnSpc>
                  <a:spcPts val="3500"/>
                </a:lnSpc>
                <a:buNone/>
              </a:pPr>
              <a:r>
                <a:rPr lang="ja-JP" altLang="en-US"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口腔癌</a:t>
              </a:r>
              <a:endParaRPr lang="en-US"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pSp>
      <p:grpSp>
        <p:nvGrpSpPr>
          <p:cNvPr id="11" name="Group 10"/>
          <p:cNvGrpSpPr/>
          <p:nvPr/>
        </p:nvGrpSpPr>
        <p:grpSpPr>
          <a:xfrm>
            <a:off x="443683" y="1216447"/>
            <a:ext cx="3498177" cy="3937756"/>
            <a:chOff x="383722" y="62213"/>
            <a:chExt cx="3498177" cy="3937756"/>
          </a:xfrm>
        </p:grpSpPr>
        <p:pic>
          <p:nvPicPr>
            <p:cNvPr id="12" name="Picture 2" descr="Image result for lung cancer smo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50540">
              <a:off x="383722" y="499618"/>
              <a:ext cx="2857500" cy="2190750"/>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rot="20850540">
              <a:off x="570423" y="2399769"/>
              <a:ext cx="331147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ts val="3500"/>
                </a:lnSpc>
                <a:buFont typeface="Arial" panose="020B0604020202020204" pitchFamily="34" charset="0"/>
                <a:buNone/>
              </a:pPr>
              <a:r>
                <a:rPr lang="en-US" sz="2800" b="1">
                  <a:latin typeface="Verdana" charset="0"/>
                  <a:ea typeface="Verdana" charset="0"/>
                  <a:cs typeface="Verdana" charset="0"/>
                </a:rPr>
                <a:t>Lung cancer</a:t>
              </a:r>
            </a:p>
            <a:p>
              <a:pPr marL="0" indent="0" algn="ctr">
                <a:lnSpc>
                  <a:spcPts val="3500"/>
                </a:lnSpc>
                <a:buFont typeface="Arial" panose="020B0604020202020204" pitchFamily="34" charset="0"/>
                <a:buNone/>
              </a:pPr>
              <a:r>
                <a:rPr lang="ja-JP" altLang="en-US"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肺癌</a:t>
              </a:r>
              <a:endParaRPr lang="en-US" altLang="ja-JP" sz="2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14" name="Down Arrow 13"/>
            <p:cNvSpPr/>
            <p:nvPr/>
          </p:nvSpPr>
          <p:spPr>
            <a:xfrm rot="19046025">
              <a:off x="1317312" y="62213"/>
              <a:ext cx="305255" cy="930729"/>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Verdana" charset="0"/>
                <a:ea typeface="Verdana" charset="0"/>
                <a:cs typeface="Verdana" charset="0"/>
              </a:endParaRPr>
            </a:p>
          </p:txBody>
        </p:sp>
      </p:grpSp>
      <p:sp>
        <p:nvSpPr>
          <p:cNvPr id="16" name="TextBox 15"/>
          <p:cNvSpPr txBox="1"/>
          <p:nvPr/>
        </p:nvSpPr>
        <p:spPr>
          <a:xfrm>
            <a:off x="0" y="50511"/>
            <a:ext cx="12192000" cy="1692771"/>
          </a:xfrm>
          <a:prstGeom prst="rect">
            <a:avLst/>
          </a:prstGeom>
          <a:noFill/>
        </p:spPr>
        <p:txBody>
          <a:bodyPr wrap="square" rtlCol="0">
            <a:spAutoFit/>
          </a:bodyPr>
          <a:lstStyle/>
          <a:p>
            <a:pPr algn="ctr"/>
            <a:r>
              <a:rPr lang="en-US" sz="3600" b="1">
                <a:solidFill>
                  <a:srgbClr val="C00000"/>
                </a:solidFill>
                <a:latin typeface="Verdana" charset="0"/>
                <a:ea typeface="Verdana" charset="0"/>
                <a:cs typeface="Verdana" charset="0"/>
              </a:rPr>
              <a:t>Smoking </a:t>
            </a:r>
          </a:p>
          <a:p>
            <a:pPr algn="ctr"/>
            <a:r>
              <a:rPr lang="en-US" sz="3600" b="1">
                <a:solidFill>
                  <a:srgbClr val="C00000"/>
                </a:solidFill>
                <a:latin typeface="Verdana" charset="0"/>
                <a:ea typeface="Verdana" charset="0"/>
                <a:cs typeface="Verdana" charset="0"/>
              </a:rPr>
              <a:t>Causes</a:t>
            </a:r>
            <a:r>
              <a:rPr lang="en-US" altLang="zh-CN" sz="3600" b="1">
                <a:solidFill>
                  <a:srgbClr val="C00000"/>
                </a:solidFill>
                <a:latin typeface="Verdana" charset="0"/>
                <a:ea typeface="Verdana" charset="0"/>
                <a:cs typeface="Verdana" charset="0"/>
              </a:rPr>
              <a:t>:</a:t>
            </a:r>
          </a:p>
          <a:p>
            <a:pPr algn="ctr"/>
            <a:r>
              <a:rPr lang="zh-CN" altLang="en-US" sz="3200" b="1" u="sng">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吸煙能導致</a:t>
            </a:r>
            <a:endParaRPr lang="en-US" sz="3200" b="1" u="sng">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17" name="Picture 16">
            <a:extLst>
              <a:ext uri="{FF2B5EF4-FFF2-40B4-BE49-F238E27FC236}">
                <a16:creationId xmlns:a16="http://schemas.microsoft.com/office/drawing/2014/main" id="{C9261274-A3E3-4FD4-B278-17911800ED8B}"/>
              </a:ext>
            </a:extLst>
          </p:cNvPr>
          <p:cNvPicPr>
            <a:picLocks noChangeAspect="1"/>
          </p:cNvPicPr>
          <p:nvPr/>
        </p:nvPicPr>
        <p:blipFill>
          <a:blip r:embed="rId6"/>
          <a:stretch>
            <a:fillRect/>
          </a:stretch>
        </p:blipFill>
        <p:spPr>
          <a:xfrm>
            <a:off x="10842706" y="6038198"/>
            <a:ext cx="848077" cy="625249"/>
          </a:xfrm>
          <a:prstGeom prst="rect">
            <a:avLst/>
          </a:prstGeom>
        </p:spPr>
      </p:pic>
      <p:sp>
        <p:nvSpPr>
          <p:cNvPr id="15" name="TextBox 14">
            <a:extLst>
              <a:ext uri="{FF2B5EF4-FFF2-40B4-BE49-F238E27FC236}">
                <a16:creationId xmlns:a16="http://schemas.microsoft.com/office/drawing/2014/main" id="{84BE57E3-A264-4CC4-BC63-D8C86AB2B2C2}"/>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7"/>
              </a:rPr>
              <a:t>Centers for Disease Control and Prevention</a:t>
            </a:r>
            <a:endParaRPr lang="en-US" sz="1100"/>
          </a:p>
        </p:txBody>
      </p:sp>
    </p:spTree>
    <p:extLst>
      <p:ext uri="{BB962C8B-B14F-4D97-AF65-F5344CB8AC3E}">
        <p14:creationId xmlns:p14="http://schemas.microsoft.com/office/powerpoint/2010/main" val="1831082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0511"/>
            <a:ext cx="12192000" cy="1692771"/>
          </a:xfrm>
          <a:prstGeom prst="rect">
            <a:avLst/>
          </a:prstGeom>
          <a:noFill/>
        </p:spPr>
        <p:txBody>
          <a:bodyPr wrap="square" rtlCol="0">
            <a:spAutoFit/>
          </a:bodyPr>
          <a:lstStyle/>
          <a:p>
            <a:pPr algn="ctr"/>
            <a:r>
              <a:rPr lang="en-US" sz="3600" b="1">
                <a:solidFill>
                  <a:srgbClr val="C00000"/>
                </a:solidFill>
                <a:latin typeface="Verdana" charset="0"/>
                <a:ea typeface="Verdana" charset="0"/>
                <a:cs typeface="Verdana" charset="0"/>
              </a:rPr>
              <a:t>Smoking </a:t>
            </a:r>
          </a:p>
          <a:p>
            <a:pPr algn="ctr"/>
            <a:r>
              <a:rPr lang="en-US" sz="3600" b="1">
                <a:solidFill>
                  <a:srgbClr val="C00000"/>
                </a:solidFill>
                <a:latin typeface="Verdana" charset="0"/>
                <a:ea typeface="Verdana" charset="0"/>
                <a:cs typeface="Verdana" charset="0"/>
              </a:rPr>
              <a:t>Causes</a:t>
            </a:r>
            <a:r>
              <a:rPr lang="en-US" altLang="zh-CN" sz="3600" b="1">
                <a:solidFill>
                  <a:srgbClr val="C00000"/>
                </a:solidFill>
                <a:latin typeface="Verdana" charset="0"/>
                <a:ea typeface="Verdana" charset="0"/>
                <a:cs typeface="Verdana" charset="0"/>
              </a:rPr>
              <a:t>:</a:t>
            </a:r>
          </a:p>
          <a:p>
            <a:pPr algn="ctr"/>
            <a:r>
              <a:rPr lang="zh-CN" altLang="en-US" sz="3200" b="1" u="sng">
                <a:solidFill>
                  <a:srgbClr val="C00000"/>
                </a:solidFill>
                <a:latin typeface="Verdana" charset="0"/>
                <a:ea typeface="Verdana" charset="0"/>
                <a:cs typeface="Verdana" charset="0"/>
              </a:rPr>
              <a:t>吸煙能導致</a:t>
            </a:r>
            <a:endParaRPr lang="en-US" sz="3200" b="1" u="sng">
              <a:solidFill>
                <a:srgbClr val="C00000"/>
              </a:solidFill>
              <a:latin typeface="Verdana" charset="0"/>
              <a:ea typeface="Verdana" charset="0"/>
              <a:cs typeface="Verdana" charset="0"/>
            </a:endParaRPr>
          </a:p>
        </p:txBody>
      </p:sp>
      <p:sp>
        <p:nvSpPr>
          <p:cNvPr id="5" name="Title 1"/>
          <p:cNvSpPr>
            <a:spLocks noGrp="1"/>
          </p:cNvSpPr>
          <p:nvPr>
            <p:ph type="title"/>
          </p:nvPr>
        </p:nvSpPr>
        <p:spPr>
          <a:xfrm>
            <a:off x="0" y="1966053"/>
            <a:ext cx="12192000" cy="2957131"/>
          </a:xfrm>
        </p:spPr>
        <p:txBody>
          <a:bodyPr>
            <a:noAutofit/>
          </a:bodyPr>
          <a:lstStyle/>
          <a:p>
            <a:pPr algn="ctr"/>
            <a:r>
              <a:rPr lang="en-US" sz="8800" b="1">
                <a:effectLst>
                  <a:outerShdw blurRad="38100" dist="38100" dir="2700000" algn="tl">
                    <a:srgbClr val="000000">
                      <a:alpha val="43137"/>
                    </a:srgbClr>
                  </a:outerShdw>
                </a:effectLst>
                <a:latin typeface="Verdana" charset="0"/>
                <a:ea typeface="Verdana" charset="0"/>
                <a:cs typeface="Verdana" charset="0"/>
              </a:rPr>
              <a:t>Cancer </a:t>
            </a:r>
            <a:br>
              <a:rPr lang="en-US" sz="8800" b="1">
                <a:effectLst>
                  <a:outerShdw blurRad="38100" dist="38100" dir="2700000" algn="tl">
                    <a:srgbClr val="000000">
                      <a:alpha val="43137"/>
                    </a:srgbClr>
                  </a:outerShdw>
                </a:effectLst>
                <a:latin typeface="Verdana" charset="0"/>
                <a:ea typeface="Verdana" charset="0"/>
                <a:cs typeface="Verdana" charset="0"/>
              </a:rPr>
            </a:br>
            <a:r>
              <a:rPr lang="zh-CN" altLang="en-US" sz="8800" b="1">
                <a:effectLst>
                  <a:outerShdw blurRad="38100" dist="38100" dir="2700000" algn="tl">
                    <a:srgbClr val="000000">
                      <a:alpha val="43137"/>
                    </a:srgbClr>
                  </a:outerShdw>
                </a:effectLst>
                <a:latin typeface="Verdana" charset="0"/>
                <a:ea typeface="Verdana" charset="0"/>
                <a:cs typeface="Verdana" charset="0"/>
              </a:rPr>
              <a:t>癌症</a:t>
            </a:r>
            <a:endParaRPr lang="en-US" sz="8800" b="1">
              <a:effectLst>
                <a:outerShdw blurRad="38100" dist="38100" dir="2700000" algn="tl">
                  <a:srgbClr val="000000">
                    <a:alpha val="43137"/>
                  </a:srgbClr>
                </a:outerShdw>
              </a:effectLst>
              <a:latin typeface="Verdana" charset="0"/>
              <a:ea typeface="Verdana" charset="0"/>
              <a:cs typeface="Verdana" charset="0"/>
            </a:endParaRPr>
          </a:p>
        </p:txBody>
      </p:sp>
      <p:sp>
        <p:nvSpPr>
          <p:cNvPr id="8" name="Content Placeholder 2"/>
          <p:cNvSpPr txBox="1">
            <a:spLocks/>
          </p:cNvSpPr>
          <p:nvPr/>
        </p:nvSpPr>
        <p:spPr>
          <a:xfrm>
            <a:off x="298909" y="1670744"/>
            <a:ext cx="331147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Font typeface="Arial" panose="020B0604020202020204" pitchFamily="34" charset="0"/>
              <a:buNone/>
            </a:pPr>
            <a:r>
              <a:rPr lang="en-US" sz="2400">
                <a:latin typeface="Verdana" charset="0"/>
                <a:ea typeface="Verdana" charset="0"/>
                <a:cs typeface="Verdana" charset="0"/>
              </a:rPr>
              <a:t>Esophagus</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食管</a:t>
            </a:r>
            <a:endParaRPr lang="en-US" sz="2400">
              <a:latin typeface="PMingLiU" panose="02020500000000000000" pitchFamily="18" charset="-120"/>
              <a:ea typeface="PMingLiU" panose="02020500000000000000" pitchFamily="18" charset="-120"/>
              <a:cs typeface="Verdana" charset="0"/>
            </a:endParaRPr>
          </a:p>
        </p:txBody>
      </p:sp>
      <p:sp>
        <p:nvSpPr>
          <p:cNvPr id="9" name="Content Placeholder 2"/>
          <p:cNvSpPr txBox="1">
            <a:spLocks/>
          </p:cNvSpPr>
          <p:nvPr/>
        </p:nvSpPr>
        <p:spPr>
          <a:xfrm>
            <a:off x="335548" y="2178403"/>
            <a:ext cx="3099115"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a:latin typeface="Verdana" charset="0"/>
                <a:ea typeface="Verdana" charset="0"/>
                <a:cs typeface="Verdana" charset="0"/>
              </a:rPr>
              <a:t>Stomach</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腸胃</a:t>
            </a:r>
            <a:endParaRPr lang="en-US" sz="2400">
              <a:latin typeface="PMingLiU" panose="02020500000000000000" pitchFamily="18" charset="-120"/>
              <a:ea typeface="PMingLiU" panose="02020500000000000000" pitchFamily="18" charset="-120"/>
              <a:cs typeface="Verdana" charset="0"/>
            </a:endParaRPr>
          </a:p>
        </p:txBody>
      </p:sp>
      <p:sp>
        <p:nvSpPr>
          <p:cNvPr id="10" name="Content Placeholder 2"/>
          <p:cNvSpPr txBox="1">
            <a:spLocks/>
          </p:cNvSpPr>
          <p:nvPr/>
        </p:nvSpPr>
        <p:spPr>
          <a:xfrm>
            <a:off x="335543" y="2675079"/>
            <a:ext cx="2584454"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a:latin typeface="Verdana" charset="0"/>
                <a:ea typeface="Verdana" charset="0"/>
                <a:cs typeface="Verdana" charset="0"/>
              </a:rPr>
              <a:t>Colon</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結腸</a:t>
            </a:r>
            <a:endParaRPr lang="en-US" sz="2400">
              <a:latin typeface="PMingLiU" panose="02020500000000000000" pitchFamily="18" charset="-120"/>
              <a:ea typeface="PMingLiU" panose="02020500000000000000" pitchFamily="18" charset="-120"/>
              <a:cs typeface="Verdana" charset="0"/>
            </a:endParaRPr>
          </a:p>
        </p:txBody>
      </p:sp>
      <p:sp>
        <p:nvSpPr>
          <p:cNvPr id="11" name="Content Placeholder 2"/>
          <p:cNvSpPr txBox="1">
            <a:spLocks/>
          </p:cNvSpPr>
          <p:nvPr/>
        </p:nvSpPr>
        <p:spPr>
          <a:xfrm>
            <a:off x="298909" y="3200035"/>
            <a:ext cx="294796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a:latin typeface="Verdana" charset="0"/>
                <a:ea typeface="Verdana" charset="0"/>
                <a:cs typeface="Verdana" charset="0"/>
              </a:rPr>
              <a:t>Rectum</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直腸</a:t>
            </a:r>
            <a:endParaRPr lang="en-US" sz="2400">
              <a:latin typeface="PMingLiU" panose="02020500000000000000" pitchFamily="18" charset="-120"/>
              <a:ea typeface="PMingLiU" panose="02020500000000000000" pitchFamily="18" charset="-120"/>
              <a:cs typeface="Verdana" charset="0"/>
            </a:endParaRPr>
          </a:p>
        </p:txBody>
      </p:sp>
      <p:sp>
        <p:nvSpPr>
          <p:cNvPr id="12" name="Content Placeholder 2"/>
          <p:cNvSpPr txBox="1">
            <a:spLocks/>
          </p:cNvSpPr>
          <p:nvPr/>
        </p:nvSpPr>
        <p:spPr>
          <a:xfrm>
            <a:off x="290329" y="3709357"/>
            <a:ext cx="331147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a:latin typeface="Verdana" charset="0"/>
                <a:ea typeface="Verdana" charset="0"/>
                <a:cs typeface="Verdana" charset="0"/>
              </a:rPr>
              <a:t>Liver</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肝</a:t>
            </a:r>
            <a:endParaRPr lang="en-US" sz="2400">
              <a:latin typeface="PMingLiU" panose="02020500000000000000" pitchFamily="18" charset="-120"/>
              <a:ea typeface="PMingLiU" panose="02020500000000000000" pitchFamily="18" charset="-120"/>
              <a:cs typeface="Verdana" charset="0"/>
            </a:endParaRPr>
          </a:p>
        </p:txBody>
      </p:sp>
      <p:sp>
        <p:nvSpPr>
          <p:cNvPr id="13" name="Content Placeholder 2"/>
          <p:cNvSpPr txBox="1">
            <a:spLocks/>
          </p:cNvSpPr>
          <p:nvPr/>
        </p:nvSpPr>
        <p:spPr>
          <a:xfrm>
            <a:off x="289696" y="4206033"/>
            <a:ext cx="2947966"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a:latin typeface="Verdana" charset="0"/>
                <a:ea typeface="Verdana" charset="0"/>
                <a:cs typeface="Verdana" charset="0"/>
              </a:rPr>
              <a:t>Pancreas</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胰腺</a:t>
            </a:r>
            <a:endParaRPr lang="en-US" sz="2400">
              <a:latin typeface="PMingLiU" panose="02020500000000000000" pitchFamily="18" charset="-120"/>
              <a:ea typeface="PMingLiU" panose="02020500000000000000" pitchFamily="18" charset="-120"/>
              <a:cs typeface="Verdana" charset="0"/>
            </a:endParaRPr>
          </a:p>
        </p:txBody>
      </p:sp>
      <p:sp>
        <p:nvSpPr>
          <p:cNvPr id="14" name="Content Placeholder 2"/>
          <p:cNvSpPr txBox="1">
            <a:spLocks/>
          </p:cNvSpPr>
          <p:nvPr/>
        </p:nvSpPr>
        <p:spPr>
          <a:xfrm>
            <a:off x="294461" y="4715355"/>
            <a:ext cx="4542019"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ts val="3500"/>
              </a:lnSpc>
              <a:buFont typeface="Arial" panose="020B0604020202020204" pitchFamily="34" charset="0"/>
              <a:buNone/>
            </a:pPr>
            <a:r>
              <a:rPr lang="en-US" altLang="zh-CN" sz="2400">
                <a:latin typeface="Verdana" charset="0"/>
                <a:ea typeface="Verdana" charset="0"/>
                <a:cs typeface="Verdana" charset="0"/>
              </a:rPr>
              <a:t>Voice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box</a:t>
            </a:r>
            <a:r>
              <a:rPr lang="zh-CN" altLang="en-US" sz="2400">
                <a:latin typeface="Verdana" charset="0"/>
                <a:ea typeface="Verdana" charset="0"/>
                <a:cs typeface="Verdana" charset="0"/>
              </a:rPr>
              <a:t> </a:t>
            </a:r>
            <a:r>
              <a:rPr lang="en-US" altLang="zh-CN" sz="2400">
                <a:latin typeface="Verdana" charset="0"/>
                <a:ea typeface="Verdana" charset="0"/>
                <a:cs typeface="Verdana" charset="0"/>
              </a:rPr>
              <a:t>(Larynx)</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喉</a:t>
            </a:r>
            <a:endParaRPr lang="en-US" sz="2400">
              <a:latin typeface="PMingLiU" panose="02020500000000000000" pitchFamily="18" charset="-120"/>
              <a:ea typeface="PMingLiU" panose="02020500000000000000" pitchFamily="18" charset="-120"/>
              <a:cs typeface="Verdana" charset="0"/>
            </a:endParaRPr>
          </a:p>
        </p:txBody>
      </p:sp>
      <p:sp>
        <p:nvSpPr>
          <p:cNvPr id="16" name="Content Placeholder 2"/>
          <p:cNvSpPr txBox="1">
            <a:spLocks/>
          </p:cNvSpPr>
          <p:nvPr/>
        </p:nvSpPr>
        <p:spPr>
          <a:xfrm>
            <a:off x="-211266" y="5188146"/>
            <a:ext cx="3356089"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lnSpc>
                <a:spcPct val="100000"/>
              </a:lnSpc>
              <a:buFont typeface="Arial" panose="020B0604020202020204" pitchFamily="34" charset="0"/>
              <a:buNone/>
            </a:pPr>
            <a:r>
              <a:rPr lang="en-US" altLang="zh-CN" sz="2400">
                <a:latin typeface="Verdana" charset="0"/>
                <a:ea typeface="Verdana" charset="0"/>
                <a:cs typeface="Verdana" charset="0"/>
              </a:rPr>
              <a:t>Trachea</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氣管</a:t>
            </a:r>
            <a:endParaRPr lang="en-US" sz="2400">
              <a:latin typeface="PMingLiU" panose="02020500000000000000" pitchFamily="18" charset="-120"/>
              <a:ea typeface="PMingLiU" panose="02020500000000000000" pitchFamily="18" charset="-120"/>
              <a:cs typeface="Verdana" charset="0"/>
            </a:endParaRPr>
          </a:p>
        </p:txBody>
      </p:sp>
      <p:sp>
        <p:nvSpPr>
          <p:cNvPr id="17" name="Content Placeholder 2"/>
          <p:cNvSpPr txBox="1">
            <a:spLocks/>
          </p:cNvSpPr>
          <p:nvPr/>
        </p:nvSpPr>
        <p:spPr>
          <a:xfrm>
            <a:off x="8597333" y="1606776"/>
            <a:ext cx="3356090"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a:latin typeface="Verdana" charset="0"/>
                <a:ea typeface="Verdana" charset="0"/>
                <a:cs typeface="Verdana" charset="0"/>
              </a:rPr>
              <a:t>Bronchus</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支氣管</a:t>
            </a:r>
            <a:endParaRPr lang="en-US" sz="2400">
              <a:latin typeface="PMingLiU" panose="02020500000000000000" pitchFamily="18" charset="-120"/>
              <a:ea typeface="PMingLiU" panose="02020500000000000000" pitchFamily="18" charset="-120"/>
              <a:cs typeface="Verdana" charset="0"/>
            </a:endParaRPr>
          </a:p>
        </p:txBody>
      </p:sp>
      <p:sp>
        <p:nvSpPr>
          <p:cNvPr id="18" name="Content Placeholder 2"/>
          <p:cNvSpPr txBox="1">
            <a:spLocks/>
          </p:cNvSpPr>
          <p:nvPr/>
        </p:nvSpPr>
        <p:spPr>
          <a:xfrm>
            <a:off x="8555995" y="2142691"/>
            <a:ext cx="3356091"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a:latin typeface="Verdana" charset="0"/>
                <a:ea typeface="Verdana" charset="0"/>
                <a:cs typeface="Verdana" charset="0"/>
              </a:rPr>
              <a:t>Kidney</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腎</a:t>
            </a:r>
            <a:endParaRPr lang="en-US" sz="2400">
              <a:latin typeface="PMingLiU" panose="02020500000000000000" pitchFamily="18" charset="-120"/>
              <a:ea typeface="PMingLiU" panose="02020500000000000000" pitchFamily="18" charset="-120"/>
              <a:cs typeface="Verdana" charset="0"/>
            </a:endParaRPr>
          </a:p>
        </p:txBody>
      </p:sp>
      <p:sp>
        <p:nvSpPr>
          <p:cNvPr id="19" name="Content Placeholder 2"/>
          <p:cNvSpPr txBox="1">
            <a:spLocks/>
          </p:cNvSpPr>
          <p:nvPr/>
        </p:nvSpPr>
        <p:spPr>
          <a:xfrm>
            <a:off x="8494135" y="2497312"/>
            <a:ext cx="3356092"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endParaRPr lang="en-US" sz="2400">
              <a:latin typeface="PMingLiU" panose="02020500000000000000" pitchFamily="18" charset="-120"/>
              <a:ea typeface="PMingLiU" panose="02020500000000000000" pitchFamily="18" charset="-120"/>
              <a:cs typeface="Verdana" charset="0"/>
            </a:endParaRPr>
          </a:p>
        </p:txBody>
      </p:sp>
      <p:sp>
        <p:nvSpPr>
          <p:cNvPr id="20" name="Content Placeholder 2"/>
          <p:cNvSpPr txBox="1">
            <a:spLocks/>
          </p:cNvSpPr>
          <p:nvPr/>
        </p:nvSpPr>
        <p:spPr>
          <a:xfrm>
            <a:off x="8553164" y="2703632"/>
            <a:ext cx="3356091"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a:latin typeface="Verdana" charset="0"/>
                <a:ea typeface="Verdana" charset="0"/>
                <a:cs typeface="Verdana" charset="0"/>
              </a:rPr>
              <a:t>Pelvis</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盆腔</a:t>
            </a:r>
            <a:endParaRPr lang="en-US" sz="2400">
              <a:latin typeface="PMingLiU" panose="02020500000000000000" pitchFamily="18" charset="-120"/>
              <a:ea typeface="PMingLiU" panose="02020500000000000000" pitchFamily="18" charset="-120"/>
              <a:cs typeface="Verdana" charset="0"/>
            </a:endParaRPr>
          </a:p>
        </p:txBody>
      </p:sp>
      <p:sp>
        <p:nvSpPr>
          <p:cNvPr id="21" name="Content Placeholder 2"/>
          <p:cNvSpPr txBox="1">
            <a:spLocks/>
          </p:cNvSpPr>
          <p:nvPr/>
        </p:nvSpPr>
        <p:spPr>
          <a:xfrm>
            <a:off x="7562576" y="3257129"/>
            <a:ext cx="4432445"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a:latin typeface="Verdana" charset="0"/>
                <a:ea typeface="Verdana" charset="0"/>
                <a:cs typeface="Verdana" charset="0"/>
              </a:rPr>
              <a:t>Urinary</a:t>
            </a:r>
            <a:r>
              <a:rPr lang="zh-CN" altLang="en-US" sz="2400">
                <a:latin typeface="Verdana" charset="0"/>
                <a:ea typeface="Verdana" charset="0"/>
                <a:cs typeface="Verdana" charset="0"/>
              </a:rPr>
              <a:t> </a:t>
            </a:r>
            <a:r>
              <a:rPr lang="en-US" altLang="zh-CN" sz="2400">
                <a:latin typeface="Verdana" charset="0"/>
                <a:ea typeface="Verdana" charset="0"/>
                <a:cs typeface="Verdana" charset="0"/>
              </a:rPr>
              <a:t>bladder</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膀胱</a:t>
            </a:r>
            <a:endParaRPr lang="en-US" sz="2400">
              <a:latin typeface="PMingLiU" panose="02020500000000000000" pitchFamily="18" charset="-120"/>
              <a:ea typeface="PMingLiU" panose="02020500000000000000" pitchFamily="18" charset="-120"/>
              <a:cs typeface="Verdana" charset="0"/>
            </a:endParaRPr>
          </a:p>
        </p:txBody>
      </p:sp>
      <p:sp>
        <p:nvSpPr>
          <p:cNvPr id="22" name="Content Placeholder 2"/>
          <p:cNvSpPr txBox="1">
            <a:spLocks/>
          </p:cNvSpPr>
          <p:nvPr/>
        </p:nvSpPr>
        <p:spPr>
          <a:xfrm>
            <a:off x="7455210" y="3781428"/>
            <a:ext cx="4551709"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ts val="3500"/>
              </a:lnSpc>
              <a:buFont typeface="Arial" panose="020B0604020202020204" pitchFamily="34" charset="0"/>
              <a:buNone/>
            </a:pPr>
            <a:r>
              <a:rPr lang="en-US" altLang="zh-CN" sz="2400">
                <a:latin typeface="Verdana" charset="0"/>
                <a:ea typeface="Verdana" charset="0"/>
                <a:cs typeface="Verdana" charset="0"/>
              </a:rPr>
              <a:t>Cervix</a:t>
            </a:r>
            <a:r>
              <a:rPr lang="zh-CN" altLang="en-US" sz="2400">
                <a:latin typeface="Verdana" charset="0"/>
                <a:ea typeface="Verdana" charset="0"/>
                <a:cs typeface="Verdana" charset="0"/>
              </a:rPr>
              <a:t> </a:t>
            </a:r>
            <a:r>
              <a:rPr lang="zh-CN" altLang="en-US" sz="2400">
                <a:latin typeface="PMingLiU" panose="02020500000000000000" pitchFamily="18" charset="-120"/>
                <a:ea typeface="PMingLiU" panose="02020500000000000000" pitchFamily="18" charset="-120"/>
                <a:cs typeface="Verdana" charset="0"/>
              </a:rPr>
              <a:t>子宮頸</a:t>
            </a:r>
            <a:endParaRPr lang="en-US" sz="2400">
              <a:latin typeface="PMingLiU" panose="02020500000000000000" pitchFamily="18" charset="-120"/>
              <a:ea typeface="PMingLiU" panose="02020500000000000000" pitchFamily="18" charset="-120"/>
              <a:cs typeface="Verdana" charset="0"/>
            </a:endParaRPr>
          </a:p>
        </p:txBody>
      </p:sp>
      <p:sp>
        <p:nvSpPr>
          <p:cNvPr id="23" name="Content Placeholder 2"/>
          <p:cNvSpPr txBox="1">
            <a:spLocks/>
          </p:cNvSpPr>
          <p:nvPr/>
        </p:nvSpPr>
        <p:spPr>
          <a:xfrm>
            <a:off x="5880373" y="4489956"/>
            <a:ext cx="6136071" cy="160020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r">
              <a:lnSpc>
                <a:spcPct val="100000"/>
              </a:lnSpc>
              <a:spcBef>
                <a:spcPts val="0"/>
              </a:spcBef>
              <a:buNone/>
            </a:pPr>
            <a:r>
              <a:rPr lang="en-US" altLang="zh-CN" sz="2400">
                <a:latin typeface="Verdana" charset="0"/>
                <a:ea typeface="Verdana" charset="0"/>
                <a:cs typeface="Verdana" charset="0"/>
              </a:rPr>
              <a:t>Acute</a:t>
            </a:r>
            <a:r>
              <a:rPr lang="zh-CN" altLang="en-US" sz="2400">
                <a:latin typeface="Verdana" charset="0"/>
                <a:ea typeface="Verdana" charset="0"/>
                <a:cs typeface="Verdana" charset="0"/>
              </a:rPr>
              <a:t> </a:t>
            </a:r>
            <a:r>
              <a:rPr lang="en-US" altLang="zh-CN" sz="2400">
                <a:latin typeface="Verdana" charset="0"/>
                <a:ea typeface="Verdana" charset="0"/>
                <a:cs typeface="Verdana" charset="0"/>
              </a:rPr>
              <a:t>myeloid</a:t>
            </a:r>
            <a:r>
              <a:rPr lang="zh-CN" altLang="en-US" sz="2400">
                <a:latin typeface="Verdana" charset="0"/>
                <a:ea typeface="Verdana" charset="0"/>
                <a:cs typeface="Verdana" charset="0"/>
              </a:rPr>
              <a:t> </a:t>
            </a:r>
            <a:r>
              <a:rPr lang="en-US" altLang="zh-CN" sz="2400">
                <a:latin typeface="Verdana" charset="0"/>
                <a:ea typeface="Verdana" charset="0"/>
                <a:cs typeface="Verdana" charset="0"/>
              </a:rPr>
              <a:t>leukemia</a:t>
            </a:r>
          </a:p>
          <a:p>
            <a:pPr marL="0" indent="0" algn="r">
              <a:lnSpc>
                <a:spcPct val="100000"/>
              </a:lnSpc>
              <a:spcBef>
                <a:spcPts val="0"/>
              </a:spcBef>
              <a:buNone/>
            </a:pPr>
            <a:r>
              <a:rPr lang="zh-TW" altLang="en-US" sz="2400">
                <a:latin typeface="PMingLiU" panose="02020500000000000000" pitchFamily="18" charset="-120"/>
                <a:ea typeface="PMingLiU" panose="02020500000000000000" pitchFamily="18" charset="-120"/>
                <a:cs typeface="Verdana" charset="0"/>
              </a:rPr>
              <a:t>急性骨髓性白血病</a:t>
            </a:r>
          </a:p>
        </p:txBody>
      </p:sp>
      <p:pic>
        <p:nvPicPr>
          <p:cNvPr id="25" name="Picture 24">
            <a:extLst>
              <a:ext uri="{FF2B5EF4-FFF2-40B4-BE49-F238E27FC236}">
                <a16:creationId xmlns:a16="http://schemas.microsoft.com/office/drawing/2014/main" id="{CB4DE1E8-88E2-42F7-8989-8492E883462B}"/>
              </a:ext>
            </a:extLst>
          </p:cNvPr>
          <p:cNvPicPr>
            <a:picLocks noChangeAspect="1"/>
          </p:cNvPicPr>
          <p:nvPr/>
        </p:nvPicPr>
        <p:blipFill>
          <a:blip r:embed="rId2"/>
          <a:stretch>
            <a:fillRect/>
          </a:stretch>
        </p:blipFill>
        <p:spPr>
          <a:xfrm>
            <a:off x="10842706" y="6038198"/>
            <a:ext cx="848077" cy="625249"/>
          </a:xfrm>
          <a:prstGeom prst="rect">
            <a:avLst/>
          </a:prstGeom>
        </p:spPr>
      </p:pic>
      <p:sp>
        <p:nvSpPr>
          <p:cNvPr id="24" name="TextBox 23">
            <a:extLst>
              <a:ext uri="{FF2B5EF4-FFF2-40B4-BE49-F238E27FC236}">
                <a16:creationId xmlns:a16="http://schemas.microsoft.com/office/drawing/2014/main" id="{50E53FE3-6772-4028-83E6-B2C4CBC53580}"/>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3"/>
              </a:rPr>
              <a:t>Centers for Disease Control and Prevention</a:t>
            </a:r>
            <a:endParaRPr lang="en-US" sz="1100"/>
          </a:p>
        </p:txBody>
      </p:sp>
    </p:spTree>
    <p:extLst>
      <p:ext uri="{BB962C8B-B14F-4D97-AF65-F5344CB8AC3E}">
        <p14:creationId xmlns:p14="http://schemas.microsoft.com/office/powerpoint/2010/main" val="173384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
            <a:ext cx="10571998" cy="1701799"/>
          </a:xfrm>
        </p:spPr>
        <p:txBody>
          <a:bodyPr/>
          <a:lstStyle/>
          <a:p>
            <a:r>
              <a:rPr lang="en-US" altLang="zh-CN" sz="3200">
                <a:latin typeface="Verdana" charset="0"/>
                <a:ea typeface="Verdana" charset="0"/>
                <a:cs typeface="Verdana" charset="0"/>
              </a:rPr>
              <a:t>Lung</a:t>
            </a:r>
            <a:r>
              <a:rPr lang="zh-CN" altLang="en-US" sz="3200">
                <a:latin typeface="Verdana" charset="0"/>
                <a:ea typeface="Verdana" charset="0"/>
                <a:cs typeface="Verdana" charset="0"/>
              </a:rPr>
              <a:t> </a:t>
            </a:r>
            <a:r>
              <a:rPr lang="en-US" altLang="zh-CN" sz="3200">
                <a:latin typeface="Verdana" charset="0"/>
                <a:ea typeface="Verdana" charset="0"/>
                <a:cs typeface="Verdana" charset="0"/>
              </a:rPr>
              <a:t>Cancer</a:t>
            </a:r>
            <a:r>
              <a:rPr lang="zh-CN" altLang="en-US" sz="3200">
                <a:latin typeface="Verdana" charset="0"/>
                <a:ea typeface="Verdana" charset="0"/>
                <a:cs typeface="Verdana" charset="0"/>
              </a:rPr>
              <a:t> </a:t>
            </a:r>
            <a:r>
              <a:rPr lang="en-US" altLang="zh-CN" sz="3200">
                <a:latin typeface="Verdana" charset="0"/>
                <a:ea typeface="Verdana" charset="0"/>
                <a:cs typeface="Verdana" charset="0"/>
              </a:rPr>
              <a:t>Screening with Low-Dose Computed Tomography (LDCT)</a:t>
            </a:r>
            <a:br>
              <a:rPr lang="en-US" altLang="zh-CN" sz="3200">
                <a:latin typeface="Verdana" charset="0"/>
                <a:ea typeface="Verdana" charset="0"/>
                <a:cs typeface="Verdana" charset="0"/>
              </a:rPr>
            </a:br>
            <a:r>
              <a:rPr lang="zh-CN" altLang="en-US" sz="3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肺癌篩查使用低劑量 </a:t>
            </a:r>
            <a:r>
              <a:rPr lang="en-US" altLang="zh-CN" sz="3200">
                <a:effectLst>
                  <a:outerShdw blurRad="38100" dist="38100" dir="2700000" algn="tl">
                    <a:srgbClr val="000000">
                      <a:alpha val="43137"/>
                    </a:srgbClr>
                  </a:outerShdw>
                </a:effectLst>
                <a:latin typeface="Verdana" charset="0"/>
                <a:ea typeface="Verdana" charset="0"/>
                <a:cs typeface="Verdana" charset="0"/>
              </a:rPr>
              <a:t>CT</a:t>
            </a:r>
            <a:endParaRPr lang="en-US" sz="3200">
              <a:effectLst>
                <a:outerShdw blurRad="38100" dist="38100" dir="2700000" algn="tl">
                  <a:srgbClr val="000000">
                    <a:alpha val="43137"/>
                  </a:srgbClr>
                </a:outerShdw>
              </a:effectLst>
              <a:latin typeface="Verdana" charset="0"/>
              <a:ea typeface="Verdana" charset="0"/>
              <a:cs typeface="Verdana" charset="0"/>
            </a:endParaRPr>
          </a:p>
        </p:txBody>
      </p:sp>
      <p:sp>
        <p:nvSpPr>
          <p:cNvPr id="3" name="Content Placeholder 2"/>
          <p:cNvSpPr>
            <a:spLocks noGrp="1"/>
          </p:cNvSpPr>
          <p:nvPr>
            <p:ph idx="1"/>
          </p:nvPr>
        </p:nvSpPr>
        <p:spPr>
          <a:xfrm>
            <a:off x="93155" y="1895707"/>
            <a:ext cx="6364795" cy="4129635"/>
          </a:xfrm>
        </p:spPr>
        <p:txBody>
          <a:bodyPr>
            <a:normAutofit/>
          </a:bodyPr>
          <a:lstStyle/>
          <a:p>
            <a:pPr>
              <a:buFont typeface="Wingdings" charset="2"/>
              <a:buChar char="v"/>
            </a:pPr>
            <a:r>
              <a:rPr lang="en-US">
                <a:latin typeface="Verdana" charset="0"/>
                <a:ea typeface="Verdana" charset="0"/>
                <a:cs typeface="Verdana" charset="0"/>
              </a:rPr>
              <a:t>During an LDCT scan, you lie on a table and an x-ray machine uses a low-dose of radiation to make detailed images of your lungs. It only takes a few minutes and is not painful. </a:t>
            </a:r>
          </a:p>
          <a:p>
            <a:pPr>
              <a:buFont typeface="Wingdings" panose="05000000000000000000" pitchFamily="2" charset="2"/>
              <a:buChar char="v"/>
            </a:pPr>
            <a:r>
              <a:rPr lang="zh-TW" altLang="en-US" b="1">
                <a:latin typeface="PMingLiU" panose="02020500000000000000" pitchFamily="18" charset="-120"/>
                <a:ea typeface="PMingLiU" panose="02020500000000000000" pitchFamily="18" charset="-120"/>
                <a:cs typeface="Verdana" charset="0"/>
              </a:rPr>
              <a:t>進行</a:t>
            </a:r>
            <a:r>
              <a:rPr lang="zh-CN" altLang="en-US" b="1">
                <a:latin typeface="PMingLiU" panose="02020500000000000000" pitchFamily="18" charset="-120"/>
                <a:ea typeface="PMingLiU" panose="02020500000000000000" pitchFamily="18" charset="-120"/>
                <a:cs typeface="Verdana" charset="0"/>
              </a:rPr>
              <a:t> </a:t>
            </a:r>
            <a:r>
              <a:rPr lang="en-US" altLang="zh-TW" b="1">
                <a:latin typeface="PMingLiU" panose="02020500000000000000" pitchFamily="18" charset="-120"/>
                <a:ea typeface="PMingLiU" panose="02020500000000000000" pitchFamily="18" charset="-120"/>
                <a:cs typeface="Verdana" charset="0"/>
              </a:rPr>
              <a:t>LDCT</a:t>
            </a:r>
            <a:r>
              <a:rPr lang="zh-CN" altLang="en-US" b="1">
                <a:latin typeface="PMingLiU" panose="02020500000000000000" pitchFamily="18" charset="-120"/>
                <a:ea typeface="PMingLiU" panose="02020500000000000000" pitchFamily="18" charset="-120"/>
                <a:cs typeface="Verdana" charset="0"/>
              </a:rPr>
              <a:t> </a:t>
            </a:r>
            <a:r>
              <a:rPr lang="zh-TW" altLang="en-US" b="1">
                <a:latin typeface="PMingLiU" panose="02020500000000000000" pitchFamily="18" charset="-120"/>
                <a:ea typeface="PMingLiU" panose="02020500000000000000" pitchFamily="18" charset="-120"/>
                <a:cs typeface="Verdana" charset="0"/>
              </a:rPr>
              <a:t>掃描的時候，人需要躺在檢測台上，一台儀器會發出低劑量的</a:t>
            </a:r>
            <a:r>
              <a:rPr lang="zh-CN" altLang="en-US" b="1">
                <a:latin typeface="PMingLiU" panose="02020500000000000000" pitchFamily="18" charset="-120"/>
                <a:ea typeface="PMingLiU" panose="02020500000000000000" pitchFamily="18" charset="-120"/>
                <a:cs typeface="Verdana" charset="0"/>
              </a:rPr>
              <a:t> </a:t>
            </a:r>
            <a:r>
              <a:rPr lang="en-US" altLang="zh-CN" b="1">
                <a:latin typeface="PMingLiU" panose="02020500000000000000" pitchFamily="18" charset="-120"/>
                <a:ea typeface="PMingLiU" panose="02020500000000000000" pitchFamily="18" charset="-120"/>
                <a:cs typeface="Verdana" charset="0"/>
              </a:rPr>
              <a:t>X</a:t>
            </a:r>
            <a:r>
              <a:rPr lang="zh-CN" altLang="en-US" b="1">
                <a:latin typeface="PMingLiU" panose="02020500000000000000" pitchFamily="18" charset="-120"/>
                <a:ea typeface="PMingLiU" panose="02020500000000000000" pitchFamily="18" charset="-120"/>
                <a:cs typeface="Verdana" charset="0"/>
              </a:rPr>
              <a:t> </a:t>
            </a:r>
            <a:r>
              <a:rPr lang="zh-TW" altLang="en-US" b="1">
                <a:latin typeface="PMingLiU" panose="02020500000000000000" pitchFamily="18" charset="-120"/>
                <a:ea typeface="PMingLiU" panose="02020500000000000000" pitchFamily="18" charset="-120"/>
                <a:cs typeface="Verdana" charset="0"/>
              </a:rPr>
              <a:t>射線，來拍攝肺部的圖像。這個過程是無痛的，並且只需要幾分鐘的時間。</a:t>
            </a:r>
            <a:endParaRPr lang="en-US" b="1">
              <a:latin typeface="Verdana" charset="0"/>
              <a:ea typeface="Verdana" charset="0"/>
              <a:cs typeface="Verdana" charset="0"/>
            </a:endParaRPr>
          </a:p>
          <a:p>
            <a:pPr>
              <a:buFont typeface="Wingdings" charset="2"/>
              <a:buChar char="v"/>
            </a:pPr>
            <a:r>
              <a:rPr lang="en-US" altLang="zh-CN">
                <a:latin typeface="Verdana" charset="0"/>
                <a:ea typeface="Verdana" charset="0"/>
                <a:cs typeface="Verdana" charset="0"/>
              </a:rPr>
              <a:t>It</a:t>
            </a:r>
            <a:r>
              <a:rPr lang="zh-CN" altLang="en-US">
                <a:latin typeface="Verdana" charset="0"/>
                <a:ea typeface="Verdana" charset="0"/>
                <a:cs typeface="Verdana" charset="0"/>
              </a:rPr>
              <a:t> </a:t>
            </a:r>
            <a:r>
              <a:rPr lang="en-US" altLang="zh-CN">
                <a:latin typeface="Verdana" charset="0"/>
                <a:ea typeface="Verdana" charset="0"/>
                <a:cs typeface="Verdana" charset="0"/>
              </a:rPr>
              <a:t>is</a:t>
            </a:r>
            <a:r>
              <a:rPr lang="zh-CN" altLang="en-US">
                <a:latin typeface="Verdana" charset="0"/>
                <a:ea typeface="Verdana" charset="0"/>
                <a:cs typeface="Verdana" charset="0"/>
              </a:rPr>
              <a:t> </a:t>
            </a:r>
            <a:r>
              <a:rPr lang="en-US" altLang="zh-CN">
                <a:latin typeface="Verdana" charset="0"/>
                <a:ea typeface="Verdana" charset="0"/>
                <a:cs typeface="Verdana" charset="0"/>
              </a:rPr>
              <a:t>currently</a:t>
            </a:r>
            <a:r>
              <a:rPr lang="zh-CN" altLang="en-US">
                <a:latin typeface="Verdana" charset="0"/>
                <a:ea typeface="Verdana" charset="0"/>
                <a:cs typeface="Verdana" charset="0"/>
              </a:rPr>
              <a:t> </a:t>
            </a:r>
            <a:r>
              <a:rPr lang="en-US" altLang="zh-CN">
                <a:latin typeface="Verdana" charset="0"/>
                <a:ea typeface="Verdana" charset="0"/>
                <a:cs typeface="Verdana" charset="0"/>
              </a:rPr>
              <a:t>the</a:t>
            </a:r>
            <a:r>
              <a:rPr lang="zh-CN" altLang="en-US">
                <a:latin typeface="Verdana" charset="0"/>
                <a:ea typeface="Verdana" charset="0"/>
                <a:cs typeface="Verdana" charset="0"/>
              </a:rPr>
              <a:t> </a:t>
            </a:r>
            <a:r>
              <a:rPr lang="en-US" altLang="zh-CN">
                <a:latin typeface="Verdana" charset="0"/>
                <a:ea typeface="Verdana" charset="0"/>
                <a:cs typeface="Verdana" charset="0"/>
              </a:rPr>
              <a:t>only</a:t>
            </a:r>
            <a:r>
              <a:rPr lang="zh-CN" altLang="en-US">
                <a:latin typeface="Verdana" charset="0"/>
                <a:ea typeface="Verdana" charset="0"/>
                <a:cs typeface="Verdana" charset="0"/>
              </a:rPr>
              <a:t> </a:t>
            </a:r>
            <a:r>
              <a:rPr lang="en-US" altLang="zh-CN">
                <a:latin typeface="Verdana" charset="0"/>
                <a:ea typeface="Verdana" charset="0"/>
                <a:cs typeface="Verdana" charset="0"/>
              </a:rPr>
              <a:t>recommended</a:t>
            </a:r>
            <a:r>
              <a:rPr lang="zh-CN" altLang="en-US">
                <a:latin typeface="Verdana" charset="0"/>
                <a:ea typeface="Verdana" charset="0"/>
                <a:cs typeface="Verdana" charset="0"/>
              </a:rPr>
              <a:t> </a:t>
            </a:r>
            <a:r>
              <a:rPr lang="en-US" altLang="zh-CN">
                <a:latin typeface="Verdana" charset="0"/>
                <a:ea typeface="Verdana" charset="0"/>
                <a:cs typeface="Verdana" charset="0"/>
              </a:rPr>
              <a:t>screening</a:t>
            </a:r>
            <a:r>
              <a:rPr lang="zh-CN" altLang="en-US">
                <a:latin typeface="Verdana" charset="0"/>
                <a:ea typeface="Verdana" charset="0"/>
                <a:cs typeface="Verdana" charset="0"/>
              </a:rPr>
              <a:t> </a:t>
            </a:r>
            <a:r>
              <a:rPr lang="en-US" altLang="zh-CN">
                <a:latin typeface="Verdana" charset="0"/>
                <a:ea typeface="Verdana" charset="0"/>
                <a:cs typeface="Verdana" charset="0"/>
              </a:rPr>
              <a:t>strategy</a:t>
            </a:r>
            <a:r>
              <a:rPr lang="zh-CN" altLang="en-US">
                <a:latin typeface="Verdana" charset="0"/>
                <a:ea typeface="Verdana" charset="0"/>
                <a:cs typeface="Verdana" charset="0"/>
              </a:rPr>
              <a:t> </a:t>
            </a:r>
            <a:r>
              <a:rPr lang="en-US" altLang="zh-CN">
                <a:latin typeface="Verdana" charset="0"/>
                <a:ea typeface="Verdana" charset="0"/>
                <a:cs typeface="Verdana" charset="0"/>
              </a:rPr>
              <a:t>for</a:t>
            </a:r>
            <a:r>
              <a:rPr lang="zh-CN" altLang="en-US">
                <a:latin typeface="Verdana" charset="0"/>
                <a:ea typeface="Verdana" charset="0"/>
                <a:cs typeface="Verdana" charset="0"/>
              </a:rPr>
              <a:t> </a:t>
            </a:r>
            <a:r>
              <a:rPr lang="en-US" altLang="zh-CN">
                <a:latin typeface="Verdana" charset="0"/>
                <a:ea typeface="Verdana" charset="0"/>
                <a:cs typeface="Verdana" charset="0"/>
              </a:rPr>
              <a:t>lung</a:t>
            </a:r>
            <a:r>
              <a:rPr lang="zh-CN" altLang="en-US">
                <a:latin typeface="Verdana" charset="0"/>
                <a:ea typeface="Verdana" charset="0"/>
                <a:cs typeface="Verdana" charset="0"/>
              </a:rPr>
              <a:t> </a:t>
            </a:r>
            <a:r>
              <a:rPr lang="en-US" altLang="zh-CN">
                <a:latin typeface="Verdana" charset="0"/>
                <a:ea typeface="Verdana" charset="0"/>
                <a:cs typeface="Verdana" charset="0"/>
              </a:rPr>
              <a:t>cancer.</a:t>
            </a:r>
          </a:p>
          <a:p>
            <a:pPr>
              <a:buFont typeface="Wingdings" panose="05000000000000000000" pitchFamily="2" charset="2"/>
              <a:buChar char="v"/>
            </a:pPr>
            <a:r>
              <a:rPr lang="zh-TW" altLang="en-US" b="1">
                <a:solidFill>
                  <a:srgbClr val="FF2D2D"/>
                </a:solidFill>
                <a:latin typeface="PMingLiU" panose="02020500000000000000" pitchFamily="18" charset="-120"/>
                <a:ea typeface="PMingLiU" panose="02020500000000000000" pitchFamily="18" charset="-120"/>
                <a:cs typeface="Verdana" charset="0"/>
              </a:rPr>
              <a:t>是目前唯一推薦的肺癌篩查</a:t>
            </a:r>
            <a:r>
              <a:rPr lang="zh-CN" altLang="en-US" b="1">
                <a:solidFill>
                  <a:srgbClr val="FF2D2D"/>
                </a:solidFill>
                <a:latin typeface="PMingLiU" panose="02020500000000000000" pitchFamily="18" charset="-120"/>
                <a:ea typeface="PMingLiU" panose="02020500000000000000" pitchFamily="18" charset="-120"/>
                <a:cs typeface="Verdana" charset="0"/>
              </a:rPr>
              <a:t>的方法</a:t>
            </a:r>
            <a:r>
              <a:rPr lang="zh-TW" altLang="en-US">
                <a:latin typeface="Verdana" charset="0"/>
                <a:ea typeface="Verdana" charset="0"/>
                <a:cs typeface="Verdana" charset="0"/>
              </a:rPr>
              <a:t>。</a:t>
            </a:r>
            <a:endParaRPr lang="en-US" altLang="zh-CN">
              <a:latin typeface="Verdana" charset="0"/>
              <a:ea typeface="Verdana" charset="0"/>
              <a:cs typeface="Verdana" charset="0"/>
            </a:endParaRPr>
          </a:p>
        </p:txBody>
      </p:sp>
      <p:pic>
        <p:nvPicPr>
          <p:cNvPr id="6" name="Picture 5"/>
          <p:cNvPicPr>
            <a:picLocks noChangeAspect="1"/>
          </p:cNvPicPr>
          <p:nvPr/>
        </p:nvPicPr>
        <p:blipFill>
          <a:blip r:embed="rId2"/>
          <a:stretch>
            <a:fillRect/>
          </a:stretch>
        </p:blipFill>
        <p:spPr>
          <a:xfrm>
            <a:off x="6640688" y="2433022"/>
            <a:ext cx="5317973" cy="3055006"/>
          </a:xfrm>
          <a:prstGeom prst="rect">
            <a:avLst/>
          </a:prstGeom>
        </p:spPr>
      </p:pic>
      <p:sp>
        <p:nvSpPr>
          <p:cNvPr id="7" name="Rectangle 6"/>
          <p:cNvSpPr/>
          <p:nvPr/>
        </p:nvSpPr>
        <p:spPr>
          <a:xfrm>
            <a:off x="-93156" y="5671399"/>
            <a:ext cx="12192001" cy="707886"/>
          </a:xfrm>
          <a:prstGeom prst="rect">
            <a:avLst/>
          </a:prstGeom>
        </p:spPr>
        <p:txBody>
          <a:bodyPr wrap="square">
            <a:spAutoFit/>
          </a:bodyPr>
          <a:lstStyle/>
          <a:p>
            <a:pPr algn="ctr"/>
            <a:r>
              <a:rPr lang="zh-CN" altLang="en-US" sz="2000">
                <a:solidFill>
                  <a:srgbClr val="FF2D2D"/>
                </a:solidFill>
                <a:latin typeface="Verdana" charset="0"/>
                <a:ea typeface="Verdana" charset="0"/>
                <a:cs typeface="Verdana" charset="0"/>
              </a:rPr>
              <a:t>*** </a:t>
            </a:r>
            <a:r>
              <a:rPr lang="en-US" sz="2000">
                <a:solidFill>
                  <a:srgbClr val="FF2D2D"/>
                </a:solidFill>
                <a:latin typeface="Verdana" charset="0"/>
                <a:ea typeface="Verdana" charset="0"/>
                <a:cs typeface="Verdana" charset="0"/>
              </a:rPr>
              <a:t>Best way to lower chances of dying from lung cancer is to stop smoking.</a:t>
            </a:r>
            <a:r>
              <a:rPr lang="zh-CN" altLang="en-US" sz="2000">
                <a:solidFill>
                  <a:srgbClr val="FF2D2D"/>
                </a:solidFill>
                <a:latin typeface="Verdana" charset="0"/>
                <a:ea typeface="Verdana" charset="0"/>
                <a:cs typeface="Verdana" charset="0"/>
              </a:rPr>
              <a:t> ***</a:t>
            </a:r>
            <a:endParaRPr lang="en-US" sz="2000">
              <a:solidFill>
                <a:srgbClr val="FF2D2D"/>
              </a:solidFill>
              <a:latin typeface="Verdana" charset="0"/>
              <a:ea typeface="Verdana" charset="0"/>
              <a:cs typeface="Verdana" charset="0"/>
            </a:endParaRPr>
          </a:p>
          <a:p>
            <a:pPr algn="ctr"/>
            <a:r>
              <a:rPr lang="zh-CN" altLang="en-US" sz="2000">
                <a:solidFill>
                  <a:srgbClr val="FF2D2D"/>
                </a:solidFill>
                <a:latin typeface="Verdana" charset="0"/>
                <a:ea typeface="Verdana" charset="0"/>
                <a:cs typeface="Verdana" charset="0"/>
              </a:rPr>
              <a:t>*** </a:t>
            </a:r>
            <a:r>
              <a:rPr lang="zh-CN" altLang="en-US" sz="2000">
                <a:solidFill>
                  <a:srgbClr val="FF2D2D"/>
                </a:solidFill>
                <a:latin typeface="PMingLiU" panose="02020500000000000000" pitchFamily="18" charset="-120"/>
                <a:ea typeface="PMingLiU" panose="02020500000000000000" pitchFamily="18" charset="-120"/>
                <a:cs typeface="Verdana" charset="0"/>
              </a:rPr>
              <a:t>降低肺癌死亡幾率的最好辦法是戒煙</a:t>
            </a:r>
            <a:r>
              <a:rPr lang="zh-TW" altLang="en-US" sz="2000">
                <a:solidFill>
                  <a:srgbClr val="FF2D2D"/>
                </a:solidFill>
                <a:latin typeface="Verdana" charset="0"/>
                <a:ea typeface="Verdana" charset="0"/>
                <a:cs typeface="Verdana" charset="0"/>
              </a:rPr>
              <a:t>。</a:t>
            </a:r>
            <a:r>
              <a:rPr lang="zh-CN" altLang="en-US" sz="2000">
                <a:solidFill>
                  <a:srgbClr val="FF2D2D"/>
                </a:solidFill>
                <a:latin typeface="Verdana" charset="0"/>
                <a:ea typeface="Verdana" charset="0"/>
                <a:cs typeface="Verdana" charset="0"/>
              </a:rPr>
              <a:t> ***</a:t>
            </a:r>
            <a:endParaRPr lang="en-US" sz="2000">
              <a:solidFill>
                <a:srgbClr val="FF2D2D"/>
              </a:solidFill>
              <a:latin typeface="Verdana" charset="0"/>
              <a:ea typeface="Verdana" charset="0"/>
              <a:cs typeface="Verdana" charset="0"/>
            </a:endParaRPr>
          </a:p>
        </p:txBody>
      </p:sp>
      <p:pic>
        <p:nvPicPr>
          <p:cNvPr id="9" name="Picture 8">
            <a:extLst>
              <a:ext uri="{FF2B5EF4-FFF2-40B4-BE49-F238E27FC236}">
                <a16:creationId xmlns:a16="http://schemas.microsoft.com/office/drawing/2014/main" id="{0B616EF5-DBDC-46E4-BA1E-1BEDE97C6125}"/>
              </a:ext>
            </a:extLst>
          </p:cNvPr>
          <p:cNvPicPr>
            <a:picLocks noChangeAspect="1"/>
          </p:cNvPicPr>
          <p:nvPr/>
        </p:nvPicPr>
        <p:blipFill>
          <a:blip r:embed="rId3"/>
          <a:stretch>
            <a:fillRect/>
          </a:stretch>
        </p:blipFill>
        <p:spPr>
          <a:xfrm>
            <a:off x="11389532" y="6219250"/>
            <a:ext cx="602501" cy="444197"/>
          </a:xfrm>
          <a:prstGeom prst="rect">
            <a:avLst/>
          </a:prstGeom>
        </p:spPr>
      </p:pic>
      <p:sp>
        <p:nvSpPr>
          <p:cNvPr id="8" name="TextBox 7">
            <a:extLst>
              <a:ext uri="{FF2B5EF4-FFF2-40B4-BE49-F238E27FC236}">
                <a16:creationId xmlns:a16="http://schemas.microsoft.com/office/drawing/2014/main" id="{48FE1ACC-EE82-4FA5-859C-E521FF30DC0E}"/>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934997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805" y="2134937"/>
            <a:ext cx="7402870" cy="4303964"/>
          </a:xfrm>
        </p:spPr>
        <p:txBody>
          <a:bodyPr>
            <a:noAutofit/>
          </a:bodyPr>
          <a:lstStyle/>
          <a:p>
            <a:pPr>
              <a:spcAft>
                <a:spcPts val="0"/>
              </a:spcAft>
              <a:buFont typeface="Wingdings" charset="2"/>
              <a:buChar char="v"/>
            </a:pPr>
            <a:r>
              <a:rPr lang="en-US" sz="1600">
                <a:latin typeface="Verdana" charset="0"/>
                <a:ea typeface="Verdana" charset="0"/>
                <a:cs typeface="Verdana" charset="0"/>
              </a:rPr>
              <a:t>The United States Preventive Services Task Force (USPSTF) recommends lung cancer screening for individuals who:</a:t>
            </a:r>
          </a:p>
          <a:p>
            <a:pPr marL="857250" lvl="2" indent="-400050">
              <a:spcAft>
                <a:spcPts val="0"/>
              </a:spcAft>
              <a:buSzPct val="70000"/>
              <a:buFont typeface="Wingdings" panose="05000000000000000000" pitchFamily="2" charset="2"/>
              <a:buChar char="q"/>
            </a:pPr>
            <a:r>
              <a:rPr lang="en-US" sz="1600">
                <a:latin typeface="Verdana" charset="0"/>
                <a:ea typeface="Verdana" charset="0"/>
                <a:cs typeface="Verdana" charset="0"/>
              </a:rPr>
              <a:t>Are 50 to 80 years old</a:t>
            </a:r>
          </a:p>
          <a:p>
            <a:pPr marL="857250" lvl="2" indent="-400050">
              <a:spcAft>
                <a:spcPts val="0"/>
              </a:spcAft>
              <a:buSzPct val="70000"/>
              <a:buFont typeface="Wingdings" panose="05000000000000000000" pitchFamily="2" charset="2"/>
              <a:buChar char="q"/>
            </a:pPr>
            <a:r>
              <a:rPr lang="en-US" sz="1600">
                <a:latin typeface="Verdana" charset="0"/>
                <a:ea typeface="Verdana" charset="0"/>
                <a:cs typeface="Verdana" charset="0"/>
              </a:rPr>
              <a:t>No signs or symptoms of lung cancer</a:t>
            </a:r>
          </a:p>
          <a:p>
            <a:pPr marL="857250" lvl="2" indent="-400050">
              <a:spcAft>
                <a:spcPts val="0"/>
              </a:spcAft>
              <a:buSzPct val="70000"/>
              <a:buFont typeface="Wingdings" panose="05000000000000000000" pitchFamily="2" charset="2"/>
              <a:buChar char="q"/>
            </a:pPr>
            <a:r>
              <a:rPr lang="en-US" sz="1600">
                <a:latin typeface="Verdana" charset="0"/>
                <a:ea typeface="Verdana" charset="0"/>
                <a:cs typeface="Verdana" charset="0"/>
              </a:rPr>
              <a:t>No history of lung cancer</a:t>
            </a:r>
          </a:p>
          <a:p>
            <a:pPr marL="857250" lvl="2" indent="-400050">
              <a:spcAft>
                <a:spcPts val="0"/>
              </a:spcAft>
              <a:buSzPct val="70000"/>
              <a:buFont typeface="Wingdings" panose="05000000000000000000" pitchFamily="2" charset="2"/>
              <a:buChar char="q"/>
            </a:pPr>
            <a:r>
              <a:rPr lang="en-US" sz="1600">
                <a:latin typeface="Verdana" charset="0"/>
                <a:ea typeface="Verdana" charset="0"/>
                <a:cs typeface="Verdana" charset="0"/>
              </a:rPr>
              <a:t>Currently smoke or quit less than 15 years ago</a:t>
            </a:r>
          </a:p>
          <a:p>
            <a:pPr marL="857250" lvl="2" indent="-400050">
              <a:spcAft>
                <a:spcPts val="0"/>
              </a:spcAft>
              <a:buSzPct val="70000"/>
              <a:buFont typeface="Wingdings" panose="05000000000000000000" pitchFamily="2" charset="2"/>
              <a:buChar char="q"/>
            </a:pPr>
            <a:r>
              <a:rPr lang="en-US" sz="1600">
                <a:latin typeface="Verdana" charset="0"/>
                <a:ea typeface="Verdana" charset="0"/>
                <a:cs typeface="Verdana" charset="0"/>
              </a:rPr>
              <a:t>Are or were considered heavy smokers (20 pack-years history)</a:t>
            </a:r>
          </a:p>
          <a:p>
            <a:pPr>
              <a:spcAft>
                <a:spcPts val="0"/>
              </a:spcAft>
              <a:buFont typeface="Wingdings" charset="2"/>
              <a:buChar char="v"/>
            </a:pPr>
            <a:r>
              <a:rPr lang="zh-TW" altLang="en-US">
                <a:latin typeface="PMingLiU" panose="02020500000000000000" pitchFamily="18" charset="-120"/>
                <a:ea typeface="PMingLiU" panose="02020500000000000000" pitchFamily="18" charset="-120"/>
                <a:cs typeface="Verdana" charset="0"/>
              </a:rPr>
              <a:t>美國預防服務工作組</a:t>
            </a:r>
            <a:r>
              <a:rPr lang="en-US" altLang="zh-TW">
                <a:latin typeface="PMingLiU" panose="02020500000000000000" pitchFamily="18" charset="-120"/>
                <a:ea typeface="PMingLiU" panose="02020500000000000000" pitchFamily="18" charset="-120"/>
                <a:cs typeface="Verdana" charset="0"/>
              </a:rPr>
              <a:t> (USPSTF) </a:t>
            </a:r>
            <a:r>
              <a:rPr lang="zh-CN" altLang="en-US">
                <a:latin typeface="PMingLiU" panose="02020500000000000000" pitchFamily="18" charset="-120"/>
                <a:ea typeface="PMingLiU" panose="02020500000000000000" pitchFamily="18" charset="-120"/>
                <a:cs typeface="Verdana" charset="0"/>
              </a:rPr>
              <a:t>建議以下人士進行肺癌篩查</a:t>
            </a:r>
            <a:r>
              <a:rPr lang="en-US" altLang="zh-CN">
                <a:latin typeface="PMingLiU" panose="02020500000000000000" pitchFamily="18" charset="-120"/>
                <a:ea typeface="PMingLiU" panose="02020500000000000000" pitchFamily="18" charset="-120"/>
                <a:cs typeface="Verdana" charset="0"/>
              </a:rPr>
              <a:t>:</a:t>
            </a:r>
          </a:p>
          <a:p>
            <a:pPr lvl="1">
              <a:spcAft>
                <a:spcPts val="0"/>
              </a:spcAft>
              <a:buSzPct val="70000"/>
              <a:buFont typeface="Wingdings" panose="05000000000000000000" pitchFamily="2" charset="2"/>
              <a:buChar char="q"/>
            </a:pPr>
            <a:r>
              <a:rPr lang="en-US" altLang="zh-CN" sz="1800">
                <a:latin typeface="PMingLiU" panose="02020500000000000000" pitchFamily="18" charset="-120"/>
                <a:ea typeface="PMingLiU" panose="02020500000000000000" pitchFamily="18" charset="-120"/>
                <a:cs typeface="Verdana" charset="0"/>
              </a:rPr>
              <a:t>50</a:t>
            </a:r>
            <a:r>
              <a:rPr lang="zh-CN" altLang="en-US" sz="1800">
                <a:latin typeface="PMingLiU" panose="02020500000000000000" pitchFamily="18" charset="-120"/>
                <a:ea typeface="PMingLiU" panose="02020500000000000000" pitchFamily="18" charset="-120"/>
                <a:cs typeface="Verdana" charset="0"/>
              </a:rPr>
              <a:t> 至 </a:t>
            </a:r>
            <a:r>
              <a:rPr lang="en-US" altLang="zh-CN" sz="1800">
                <a:latin typeface="PMingLiU" panose="02020500000000000000" pitchFamily="18" charset="-120"/>
                <a:ea typeface="PMingLiU" panose="02020500000000000000" pitchFamily="18" charset="-120"/>
                <a:cs typeface="Verdana" charset="0"/>
              </a:rPr>
              <a:t>80</a:t>
            </a:r>
            <a:r>
              <a:rPr lang="zh-CN" altLang="en-US" sz="1800">
                <a:latin typeface="PMingLiU" panose="02020500000000000000" pitchFamily="18" charset="-120"/>
                <a:ea typeface="PMingLiU" panose="02020500000000000000" pitchFamily="18" charset="-120"/>
                <a:cs typeface="Verdana" charset="0"/>
              </a:rPr>
              <a:t> 歲</a:t>
            </a:r>
            <a:endParaRPr lang="en-US" altLang="zh-CN" sz="1800">
              <a:latin typeface="PMingLiU" panose="02020500000000000000" pitchFamily="18" charset="-120"/>
              <a:ea typeface="PMingLiU" panose="02020500000000000000" pitchFamily="18" charset="-120"/>
              <a:cs typeface="Verdana" charset="0"/>
            </a:endParaRPr>
          </a:p>
          <a:p>
            <a:pPr lvl="1">
              <a:spcAft>
                <a:spcPts val="0"/>
              </a:spcAft>
              <a:buSzPct val="70000"/>
              <a:buFont typeface="Wingdings" panose="05000000000000000000" pitchFamily="2" charset="2"/>
              <a:buChar char="q"/>
            </a:pPr>
            <a:r>
              <a:rPr lang="zh-TW" altLang="en-US" sz="1800">
                <a:latin typeface="PMingLiU" panose="02020500000000000000" pitchFamily="18" charset="-120"/>
                <a:ea typeface="PMingLiU" panose="02020500000000000000" pitchFamily="18" charset="-120"/>
                <a:cs typeface="Verdana" charset="0"/>
              </a:rPr>
              <a:t>沒有肺癌的症狀</a:t>
            </a:r>
            <a:endParaRPr lang="en-US" altLang="zh-TW" sz="1800">
              <a:latin typeface="PMingLiU" panose="02020500000000000000" pitchFamily="18" charset="-120"/>
              <a:ea typeface="PMingLiU" panose="02020500000000000000" pitchFamily="18" charset="-120"/>
              <a:cs typeface="Verdana" charset="0"/>
            </a:endParaRPr>
          </a:p>
          <a:p>
            <a:pPr lvl="1">
              <a:spcAft>
                <a:spcPts val="0"/>
              </a:spcAft>
              <a:buSzPct val="70000"/>
              <a:buFont typeface="Wingdings" panose="05000000000000000000" pitchFamily="2" charset="2"/>
              <a:buChar char="q"/>
            </a:pPr>
            <a:r>
              <a:rPr lang="zh-TW" altLang="en-US" sz="1800">
                <a:latin typeface="PMingLiU" panose="02020500000000000000" pitchFamily="18" charset="-120"/>
                <a:ea typeface="PMingLiU" panose="02020500000000000000" pitchFamily="18" charset="-120"/>
                <a:cs typeface="Verdana" charset="0"/>
              </a:rPr>
              <a:t>沒有肺癌史</a:t>
            </a:r>
            <a:endParaRPr lang="en-US" altLang="zh-TW" sz="1800">
              <a:latin typeface="PMingLiU" panose="02020500000000000000" pitchFamily="18" charset="-120"/>
              <a:ea typeface="PMingLiU" panose="02020500000000000000" pitchFamily="18" charset="-120"/>
              <a:cs typeface="Verdana" charset="0"/>
            </a:endParaRPr>
          </a:p>
          <a:p>
            <a:pPr lvl="1">
              <a:spcAft>
                <a:spcPts val="0"/>
              </a:spcAft>
              <a:buSzPct val="70000"/>
              <a:buFont typeface="Wingdings" panose="05000000000000000000" pitchFamily="2" charset="2"/>
              <a:buChar char="q"/>
            </a:pPr>
            <a:r>
              <a:rPr lang="zh-TW" altLang="en-US" sz="1800">
                <a:latin typeface="PMingLiU" panose="02020500000000000000" pitchFamily="18" charset="-120"/>
                <a:ea typeface="PMingLiU" panose="02020500000000000000" pitchFamily="18" charset="-120"/>
                <a:cs typeface="Verdana" charset="0"/>
              </a:rPr>
              <a:t>目前吸煙或</a:t>
            </a:r>
            <a:r>
              <a:rPr lang="zh-CN" altLang="en-US" sz="1800">
                <a:latin typeface="PMingLiU" panose="02020500000000000000" pitchFamily="18" charset="-120"/>
                <a:ea typeface="PMingLiU" panose="02020500000000000000" pitchFamily="18" charset="-120"/>
                <a:cs typeface="Verdana" charset="0"/>
              </a:rPr>
              <a:t>戒煙</a:t>
            </a:r>
            <a:r>
              <a:rPr lang="zh-TW" altLang="en-US" sz="1800">
                <a:latin typeface="PMingLiU" panose="02020500000000000000" pitchFamily="18" charset="-120"/>
                <a:ea typeface="PMingLiU" panose="02020500000000000000" pitchFamily="18" charset="-120"/>
                <a:cs typeface="Verdana" charset="0"/>
              </a:rPr>
              <a:t>不到</a:t>
            </a:r>
            <a:r>
              <a:rPr lang="en-US" altLang="zh-TW" sz="1800">
                <a:latin typeface="PMingLiU" panose="02020500000000000000" pitchFamily="18" charset="-120"/>
                <a:ea typeface="PMingLiU" panose="02020500000000000000" pitchFamily="18" charset="-120"/>
                <a:cs typeface="Verdana" charset="0"/>
              </a:rPr>
              <a:t>15</a:t>
            </a:r>
            <a:r>
              <a:rPr lang="zh-TW" altLang="en-US" sz="1800">
                <a:latin typeface="PMingLiU" panose="02020500000000000000" pitchFamily="18" charset="-120"/>
                <a:ea typeface="PMingLiU" panose="02020500000000000000" pitchFamily="18" charset="-120"/>
                <a:cs typeface="Verdana" charset="0"/>
              </a:rPr>
              <a:t>年</a:t>
            </a:r>
            <a:endParaRPr lang="en-US" altLang="zh-TW" sz="1800">
              <a:latin typeface="PMingLiU" panose="02020500000000000000" pitchFamily="18" charset="-120"/>
              <a:ea typeface="PMingLiU" panose="02020500000000000000" pitchFamily="18" charset="-120"/>
              <a:cs typeface="Verdana" charset="0"/>
            </a:endParaRPr>
          </a:p>
          <a:p>
            <a:pPr lvl="1">
              <a:spcAft>
                <a:spcPts val="0"/>
              </a:spcAft>
              <a:buSzPct val="70000"/>
              <a:buFont typeface="Wingdings" panose="05000000000000000000" pitchFamily="2" charset="2"/>
              <a:buChar char="q"/>
            </a:pPr>
            <a:r>
              <a:rPr lang="zh-TW" altLang="en-US" sz="1800">
                <a:latin typeface="PMingLiU" panose="02020500000000000000" pitchFamily="18" charset="-120"/>
                <a:ea typeface="PMingLiU" panose="02020500000000000000" pitchFamily="18" charset="-120"/>
                <a:cs typeface="Verdana" charset="0"/>
              </a:rPr>
              <a:t>被認為是重吸煙者（</a:t>
            </a:r>
            <a:r>
              <a:rPr lang="zh-TW" altLang="en-US">
                <a:latin typeface="PMingLiU" panose="02020500000000000000" pitchFamily="18" charset="-120"/>
                <a:ea typeface="PMingLiU" panose="02020500000000000000" pitchFamily="18" charset="-120"/>
              </a:rPr>
              <a:t> 二十包</a:t>
            </a:r>
            <a:r>
              <a:rPr lang="en-US" altLang="zh-TW">
                <a:latin typeface="PMingLiU" panose="02020500000000000000" pitchFamily="18" charset="-120"/>
                <a:ea typeface="PMingLiU" panose="02020500000000000000" pitchFamily="18" charset="-120"/>
              </a:rPr>
              <a:t>-</a:t>
            </a:r>
            <a:r>
              <a:rPr lang="zh-TW" altLang="en-US">
                <a:latin typeface="PMingLiU" panose="02020500000000000000" pitchFamily="18" charset="-120"/>
                <a:ea typeface="PMingLiU" panose="02020500000000000000" pitchFamily="18" charset="-120"/>
              </a:rPr>
              <a:t>年吸煙史</a:t>
            </a:r>
            <a:r>
              <a:rPr lang="zh-TW" altLang="en-US" sz="1800">
                <a:latin typeface="PMingLiU" panose="02020500000000000000" pitchFamily="18" charset="-120"/>
                <a:ea typeface="PMingLiU" panose="02020500000000000000" pitchFamily="18" charset="-120"/>
                <a:cs typeface="Verdana" charset="0"/>
              </a:rPr>
              <a:t>）</a:t>
            </a:r>
            <a:endParaRPr lang="en-US" sz="1800">
              <a:latin typeface="PMingLiU" panose="02020500000000000000" pitchFamily="18" charset="-120"/>
              <a:ea typeface="PMingLiU" panose="02020500000000000000" pitchFamily="18" charset="-120"/>
              <a:cs typeface="Verdana" charset="0"/>
            </a:endParaRPr>
          </a:p>
        </p:txBody>
      </p:sp>
      <p:sp>
        <p:nvSpPr>
          <p:cNvPr id="6" name="Title 1"/>
          <p:cNvSpPr>
            <a:spLocks noGrp="1"/>
          </p:cNvSpPr>
          <p:nvPr>
            <p:ph type="title"/>
          </p:nvPr>
        </p:nvSpPr>
        <p:spPr>
          <a:xfrm>
            <a:off x="810000" y="1"/>
            <a:ext cx="10571998" cy="1701799"/>
          </a:xfrm>
        </p:spPr>
        <p:txBody>
          <a:bodyPr/>
          <a:lstStyle/>
          <a:p>
            <a:r>
              <a:rPr lang="en-US" altLang="zh-CN" sz="3600" b="0">
                <a:effectLst>
                  <a:outerShdw blurRad="38100" dist="38100" dir="2700000" algn="tl">
                    <a:srgbClr val="000000">
                      <a:alpha val="43137"/>
                    </a:srgbClr>
                  </a:outerShdw>
                </a:effectLst>
                <a:latin typeface="Verdana" charset="0"/>
                <a:ea typeface="Verdana" charset="0"/>
                <a:cs typeface="Verdana" charset="0"/>
              </a:rPr>
              <a:t>Who</a:t>
            </a:r>
            <a:r>
              <a:rPr lang="zh-CN" altLang="en-US" sz="3600" b="0">
                <a:effectLst>
                  <a:outerShdw blurRad="38100" dist="38100" dir="2700000" algn="tl">
                    <a:srgbClr val="000000">
                      <a:alpha val="43137"/>
                    </a:srgbClr>
                  </a:outerShdw>
                </a:effectLst>
                <a:latin typeface="Verdana" charset="0"/>
                <a:ea typeface="Verdana" charset="0"/>
                <a:cs typeface="Verdana" charset="0"/>
              </a:rPr>
              <a:t> </a:t>
            </a:r>
            <a:r>
              <a:rPr lang="en-US" altLang="zh-CN" sz="3600" b="0">
                <a:effectLst>
                  <a:outerShdw blurRad="38100" dist="38100" dir="2700000" algn="tl">
                    <a:srgbClr val="000000">
                      <a:alpha val="43137"/>
                    </a:srgbClr>
                  </a:outerShdw>
                </a:effectLst>
                <a:latin typeface="Verdana" charset="0"/>
                <a:ea typeface="Verdana" charset="0"/>
                <a:cs typeface="Verdana" charset="0"/>
              </a:rPr>
              <a:t>should</a:t>
            </a:r>
            <a:r>
              <a:rPr lang="zh-CN" altLang="en-US" sz="3600" b="0">
                <a:effectLst>
                  <a:outerShdw blurRad="38100" dist="38100" dir="2700000" algn="tl">
                    <a:srgbClr val="000000">
                      <a:alpha val="43137"/>
                    </a:srgbClr>
                  </a:outerShdw>
                </a:effectLst>
                <a:latin typeface="Verdana" charset="0"/>
                <a:ea typeface="Verdana" charset="0"/>
                <a:cs typeface="Verdana" charset="0"/>
              </a:rPr>
              <a:t> </a:t>
            </a:r>
            <a:r>
              <a:rPr lang="en-US" altLang="zh-CN" sz="3600" b="0">
                <a:effectLst>
                  <a:outerShdw blurRad="38100" dist="38100" dir="2700000" algn="tl">
                    <a:srgbClr val="000000">
                      <a:alpha val="43137"/>
                    </a:srgbClr>
                  </a:outerShdw>
                </a:effectLst>
                <a:latin typeface="Verdana" charset="0"/>
                <a:ea typeface="Verdana" charset="0"/>
                <a:cs typeface="Verdana" charset="0"/>
              </a:rPr>
              <a:t>be</a:t>
            </a:r>
            <a:r>
              <a:rPr lang="zh-CN" altLang="en-US" sz="3600" b="0">
                <a:effectLst>
                  <a:outerShdw blurRad="38100" dist="38100" dir="2700000" algn="tl">
                    <a:srgbClr val="000000">
                      <a:alpha val="43137"/>
                    </a:srgbClr>
                  </a:outerShdw>
                </a:effectLst>
                <a:latin typeface="Verdana" charset="0"/>
                <a:ea typeface="Verdana" charset="0"/>
                <a:cs typeface="Verdana" charset="0"/>
              </a:rPr>
              <a:t> </a:t>
            </a:r>
            <a:r>
              <a:rPr lang="en-US" altLang="zh-CN" sz="3600" b="0">
                <a:effectLst>
                  <a:outerShdw blurRad="38100" dist="38100" dir="2700000" algn="tl">
                    <a:srgbClr val="000000">
                      <a:alpha val="43137"/>
                    </a:srgbClr>
                  </a:outerShdw>
                </a:effectLst>
                <a:latin typeface="Verdana" charset="0"/>
                <a:ea typeface="Verdana" charset="0"/>
                <a:cs typeface="Verdana" charset="0"/>
              </a:rPr>
              <a:t>screened?</a:t>
            </a:r>
            <a:br>
              <a:rPr lang="en-US" altLang="zh-CN" sz="3600" b="0">
                <a:effectLst>
                  <a:outerShdw blurRad="38100" dist="38100" dir="2700000" algn="tl">
                    <a:srgbClr val="000000">
                      <a:alpha val="43137"/>
                    </a:srgbClr>
                  </a:outerShdw>
                </a:effectLst>
                <a:latin typeface="Verdana" charset="0"/>
                <a:ea typeface="Verdana" charset="0"/>
                <a:cs typeface="Verdana" charset="0"/>
              </a:rPr>
            </a:br>
            <a:r>
              <a:rPr lang="zh-CN" altLang="en-US" sz="36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誰應該檢查</a:t>
            </a:r>
            <a:r>
              <a:rPr lang="en-US" altLang="zh-CN" sz="36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a:t>
            </a:r>
            <a:endParaRPr lang="en-US" sz="36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7" name="Picture 6"/>
          <p:cNvPicPr>
            <a:picLocks noChangeAspect="1"/>
          </p:cNvPicPr>
          <p:nvPr/>
        </p:nvPicPr>
        <p:blipFill>
          <a:blip r:embed="rId3"/>
          <a:stretch>
            <a:fillRect/>
          </a:stretch>
        </p:blipFill>
        <p:spPr>
          <a:xfrm>
            <a:off x="7495674" y="2772441"/>
            <a:ext cx="3889545" cy="2917159"/>
          </a:xfrm>
          <a:prstGeom prst="rect">
            <a:avLst/>
          </a:prstGeom>
        </p:spPr>
      </p:pic>
      <p:pic>
        <p:nvPicPr>
          <p:cNvPr id="8" name="Picture 7">
            <a:extLst>
              <a:ext uri="{FF2B5EF4-FFF2-40B4-BE49-F238E27FC236}">
                <a16:creationId xmlns:a16="http://schemas.microsoft.com/office/drawing/2014/main" id="{288B1982-70B8-4B5A-8DCD-4481A6655C95}"/>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9" name="TextBox 8">
            <a:extLst>
              <a:ext uri="{FF2B5EF4-FFF2-40B4-BE49-F238E27FC236}">
                <a16:creationId xmlns:a16="http://schemas.microsoft.com/office/drawing/2014/main" id="{6876F492-FFEA-4F05-B5AE-91CE5F79B508}"/>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U.S. Preventative Services Task Force</a:t>
            </a:r>
            <a:r>
              <a:rPr lang="en-US" sz="1100"/>
              <a:t> 03/09/2021</a:t>
            </a:r>
          </a:p>
        </p:txBody>
      </p:sp>
    </p:spTree>
    <p:extLst>
      <p:ext uri="{BB962C8B-B14F-4D97-AF65-F5344CB8AC3E}">
        <p14:creationId xmlns:p14="http://schemas.microsoft.com/office/powerpoint/2010/main" val="2071562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2506" y="2181729"/>
            <a:ext cx="7760368" cy="4028571"/>
          </a:xfrm>
        </p:spPr>
        <p:txBody>
          <a:bodyPr>
            <a:noAutofit/>
          </a:bodyPr>
          <a:lstStyle/>
          <a:p>
            <a:pPr>
              <a:spcAft>
                <a:spcPts val="0"/>
              </a:spcAft>
              <a:buFont typeface="+mj-lt"/>
              <a:buAutoNum type="arabicPeriod"/>
            </a:pPr>
            <a:r>
              <a:rPr lang="en-US" sz="2000">
                <a:latin typeface="Verdana" charset="0"/>
                <a:ea typeface="Verdana" charset="0"/>
                <a:cs typeface="Verdana" charset="0"/>
              </a:rPr>
              <a:t>Talk with your health care professional to decide whether screening is right for you. </a:t>
            </a:r>
          </a:p>
          <a:p>
            <a:pPr>
              <a:spcAft>
                <a:spcPts val="0"/>
              </a:spcAft>
              <a:buNone/>
            </a:pPr>
            <a:r>
              <a:rPr lang="zh-TW" altLang="en-US" sz="2000" b="1">
                <a:latin typeface="PMingLiU" panose="02020500000000000000" pitchFamily="18" charset="-120"/>
                <a:ea typeface="PMingLiU" panose="02020500000000000000" pitchFamily="18" charset="-120"/>
                <a:cs typeface="Verdana" charset="0"/>
              </a:rPr>
              <a:t>     請經過專業醫護人員諮詢後決定篩查是否適合您。</a:t>
            </a:r>
            <a:endParaRPr lang="en-US" altLang="zh-TW" sz="2000" b="1">
              <a:latin typeface="PMingLiU" panose="02020500000000000000" pitchFamily="18" charset="-120"/>
              <a:ea typeface="PMingLiU" panose="02020500000000000000" pitchFamily="18" charset="-120"/>
              <a:cs typeface="Verdana" charset="0"/>
            </a:endParaRPr>
          </a:p>
          <a:p>
            <a:pPr>
              <a:spcAft>
                <a:spcPts val="0"/>
              </a:spcAft>
              <a:buFont typeface="Wingdings" charset="2"/>
              <a:buChar char="v"/>
            </a:pPr>
            <a:endParaRPr lang="en-US" sz="2000">
              <a:latin typeface="Verdana" charset="0"/>
              <a:ea typeface="Verdana" charset="0"/>
              <a:cs typeface="Verdana" charset="0"/>
            </a:endParaRPr>
          </a:p>
          <a:p>
            <a:pPr>
              <a:spcAft>
                <a:spcPts val="0"/>
              </a:spcAft>
              <a:buFont typeface="+mj-lt"/>
              <a:buAutoNum type="arabicPeriod" startAt="2"/>
            </a:pPr>
            <a:r>
              <a:rPr lang="en-US" sz="2000">
                <a:latin typeface="Verdana" charset="0"/>
                <a:ea typeface="Verdana" charset="0"/>
                <a:cs typeface="Verdana" charset="0"/>
              </a:rPr>
              <a:t>Most private insurance plans cover lung cancer screening for people age 55 to 80, without pocket expenses.</a:t>
            </a:r>
          </a:p>
          <a:p>
            <a:pPr>
              <a:spcAft>
                <a:spcPts val="0"/>
              </a:spcAft>
              <a:buNone/>
            </a:pPr>
            <a:r>
              <a:rPr lang="en-US" altLang="zh-CN" sz="2000" b="1"/>
              <a:t>	</a:t>
            </a:r>
            <a:r>
              <a:rPr lang="zh-CN" altLang="en-US" sz="2000" b="1">
                <a:latin typeface="PMingLiU" panose="02020500000000000000" pitchFamily="18" charset="-120"/>
                <a:ea typeface="PMingLiU" panose="02020500000000000000" pitchFamily="18" charset="-120"/>
              </a:rPr>
              <a:t>多數的私人保險都</a:t>
            </a:r>
            <a:r>
              <a:rPr lang="zh-TW" altLang="en-US" sz="2000" b="1">
                <a:latin typeface="PMingLiU" panose="02020500000000000000" pitchFamily="18" charset="-120"/>
                <a:ea typeface="PMingLiU" panose="02020500000000000000" pitchFamily="18" charset="-120"/>
                <a:cs typeface="Verdana" charset="0"/>
              </a:rPr>
              <a:t>可以提供肺癌篩查的全部費用</a:t>
            </a:r>
            <a:r>
              <a:rPr lang="zh-CN" altLang="en-US" sz="2000" b="1">
                <a:latin typeface="PMingLiU" panose="02020500000000000000" pitchFamily="18" charset="-120"/>
                <a:ea typeface="PMingLiU" panose="02020500000000000000" pitchFamily="18" charset="-120"/>
                <a:cs typeface="Verdana" charset="0"/>
              </a:rPr>
              <a:t>給 </a:t>
            </a:r>
            <a:r>
              <a:rPr lang="en-US" altLang="zh-TW" sz="2000" b="1">
                <a:latin typeface="PMingLiU" panose="02020500000000000000" pitchFamily="18" charset="-120"/>
                <a:ea typeface="PMingLiU" panose="02020500000000000000" pitchFamily="18" charset="-120"/>
                <a:cs typeface="Verdana" charset="0"/>
              </a:rPr>
              <a:t>55</a:t>
            </a:r>
            <a:r>
              <a:rPr lang="zh-CN" altLang="en-US" sz="2000" b="1">
                <a:latin typeface="PMingLiU" panose="02020500000000000000" pitchFamily="18" charset="-120"/>
                <a:ea typeface="PMingLiU" panose="02020500000000000000" pitchFamily="18" charset="-120"/>
                <a:cs typeface="Verdana" charset="0"/>
              </a:rPr>
              <a:t> </a:t>
            </a:r>
            <a:r>
              <a:rPr lang="zh-TW" altLang="en-US" sz="2000" b="1">
                <a:latin typeface="PMingLiU" panose="02020500000000000000" pitchFamily="18" charset="-120"/>
                <a:ea typeface="PMingLiU" panose="02020500000000000000" pitchFamily="18" charset="-120"/>
                <a:cs typeface="Verdana" charset="0"/>
              </a:rPr>
              <a:t>至</a:t>
            </a:r>
            <a:r>
              <a:rPr lang="zh-CN" altLang="en-US" sz="2000" b="1">
                <a:latin typeface="PMingLiU" panose="02020500000000000000" pitchFamily="18" charset="-120"/>
                <a:ea typeface="PMingLiU" panose="02020500000000000000" pitchFamily="18" charset="-120"/>
                <a:cs typeface="Verdana" charset="0"/>
              </a:rPr>
              <a:t> </a:t>
            </a:r>
            <a:r>
              <a:rPr lang="en-US" altLang="zh-CN" sz="2000" b="1">
                <a:latin typeface="PMingLiU" panose="02020500000000000000" pitchFamily="18" charset="-120"/>
                <a:ea typeface="PMingLiU" panose="02020500000000000000" pitchFamily="18" charset="-120"/>
                <a:cs typeface="Verdana" charset="0"/>
              </a:rPr>
              <a:t>80</a:t>
            </a:r>
            <a:r>
              <a:rPr lang="zh-CN" altLang="en-US" sz="2000" b="1">
                <a:latin typeface="PMingLiU" panose="02020500000000000000" pitchFamily="18" charset="-120"/>
                <a:ea typeface="PMingLiU" panose="02020500000000000000" pitchFamily="18" charset="-120"/>
                <a:cs typeface="Verdana" charset="0"/>
              </a:rPr>
              <a:t> </a:t>
            </a:r>
            <a:r>
              <a:rPr lang="zh-TW" altLang="en-US" sz="2000" b="1">
                <a:latin typeface="PMingLiU" panose="02020500000000000000" pitchFamily="18" charset="-120"/>
                <a:ea typeface="PMingLiU" panose="02020500000000000000" pitchFamily="18" charset="-120"/>
                <a:cs typeface="Verdana" charset="0"/>
              </a:rPr>
              <a:t>歲</a:t>
            </a:r>
            <a:endParaRPr lang="en-US" altLang="zh-TW" sz="2000" b="1">
              <a:latin typeface="PMingLiU" panose="02020500000000000000" pitchFamily="18" charset="-120"/>
              <a:ea typeface="PMingLiU" panose="02020500000000000000" pitchFamily="18" charset="-120"/>
              <a:cs typeface="Verdana" charset="0"/>
            </a:endParaRPr>
          </a:p>
          <a:p>
            <a:pPr>
              <a:spcAft>
                <a:spcPts val="0"/>
              </a:spcAft>
              <a:buNone/>
            </a:pPr>
            <a:r>
              <a:rPr lang="en-US" altLang="zh-TW" sz="2000" b="1">
                <a:latin typeface="PMingLiU" panose="02020500000000000000" pitchFamily="18" charset="-120"/>
                <a:ea typeface="PMingLiU" panose="02020500000000000000" pitchFamily="18" charset="-120"/>
                <a:cs typeface="Verdana" charset="0"/>
              </a:rPr>
              <a:t>	</a:t>
            </a:r>
            <a:r>
              <a:rPr lang="zh-TW" altLang="en-US" sz="2000" b="1">
                <a:latin typeface="PMingLiU" panose="02020500000000000000" pitchFamily="18" charset="-120"/>
                <a:ea typeface="PMingLiU" panose="02020500000000000000" pitchFamily="18" charset="-120"/>
                <a:cs typeface="Verdana" charset="0"/>
              </a:rPr>
              <a:t>之間的人群。</a:t>
            </a:r>
            <a:endParaRPr lang="en-US" altLang="zh-TW" sz="2000" b="1">
              <a:latin typeface="PMingLiU" panose="02020500000000000000" pitchFamily="18" charset="-120"/>
              <a:ea typeface="PMingLiU" panose="02020500000000000000" pitchFamily="18" charset="-120"/>
              <a:cs typeface="Verdana" charset="0"/>
            </a:endParaRPr>
          </a:p>
          <a:p>
            <a:pPr>
              <a:spcAft>
                <a:spcPts val="0"/>
              </a:spcAft>
              <a:buFont typeface="Wingdings" charset="2"/>
              <a:buChar char="v"/>
            </a:pPr>
            <a:endParaRPr lang="en-US" sz="1650">
              <a:latin typeface="Verdana" charset="0"/>
              <a:ea typeface="Verdana" charset="0"/>
              <a:cs typeface="Verdana" charset="0"/>
            </a:endParaRPr>
          </a:p>
        </p:txBody>
      </p:sp>
      <p:sp>
        <p:nvSpPr>
          <p:cNvPr id="4" name="Title 1"/>
          <p:cNvSpPr>
            <a:spLocks noGrp="1"/>
          </p:cNvSpPr>
          <p:nvPr>
            <p:ph type="title"/>
          </p:nvPr>
        </p:nvSpPr>
        <p:spPr>
          <a:xfrm>
            <a:off x="810000" y="1"/>
            <a:ext cx="10571998" cy="1701799"/>
          </a:xfrm>
        </p:spPr>
        <p:txBody>
          <a:bodyPr/>
          <a:lstStyle/>
          <a:p>
            <a:r>
              <a:rPr lang="en-US" altLang="zh-CN" sz="3600">
                <a:effectLst>
                  <a:outerShdw blurRad="38100" dist="38100" dir="2700000" algn="tl">
                    <a:srgbClr val="000000">
                      <a:alpha val="43137"/>
                    </a:srgbClr>
                  </a:outerShdw>
                </a:effectLst>
                <a:latin typeface="Verdana" charset="0"/>
                <a:ea typeface="Verdana" charset="0"/>
                <a:cs typeface="Verdana" charset="0"/>
              </a:rPr>
              <a:t>Eligibility</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for</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lung</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cancer</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screening</a:t>
            </a:r>
            <a:br>
              <a:rPr lang="en-US" altLang="zh-CN" sz="3600">
                <a:effectLst>
                  <a:outerShdw blurRad="38100" dist="38100" dir="2700000" algn="tl">
                    <a:srgbClr val="000000">
                      <a:alpha val="43137"/>
                    </a:srgbClr>
                  </a:outerShdw>
                </a:effectLst>
                <a:latin typeface="Verdana" charset="0"/>
                <a:ea typeface="Verdana" charset="0"/>
                <a:cs typeface="Verdana" charset="0"/>
              </a:rPr>
            </a:br>
            <a:r>
              <a:rPr lang="zh-CN" altLang="en-US" sz="3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肺癌篩查的資格</a:t>
            </a:r>
            <a:endParaRPr lang="en-US" sz="36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6" name="Picture 5"/>
          <p:cNvPicPr>
            <a:picLocks noChangeAspect="1"/>
          </p:cNvPicPr>
          <p:nvPr/>
        </p:nvPicPr>
        <p:blipFill>
          <a:blip r:embed="rId2"/>
          <a:stretch>
            <a:fillRect/>
          </a:stretch>
        </p:blipFill>
        <p:spPr>
          <a:xfrm>
            <a:off x="7952874" y="2181729"/>
            <a:ext cx="4045664" cy="2654967"/>
          </a:xfrm>
          <a:prstGeom prst="rect">
            <a:avLst/>
          </a:prstGeom>
        </p:spPr>
      </p:pic>
      <p:pic>
        <p:nvPicPr>
          <p:cNvPr id="7" name="Picture 6">
            <a:extLst>
              <a:ext uri="{FF2B5EF4-FFF2-40B4-BE49-F238E27FC236}">
                <a16:creationId xmlns:a16="http://schemas.microsoft.com/office/drawing/2014/main" id="{FC71D6CA-6E50-4F18-A256-7E60456853BE}"/>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8" name="TextBox 7">
            <a:extLst>
              <a:ext uri="{FF2B5EF4-FFF2-40B4-BE49-F238E27FC236}">
                <a16:creationId xmlns:a16="http://schemas.microsoft.com/office/drawing/2014/main" id="{1DE4295D-A176-4644-9169-007CDB535ECF}"/>
              </a:ext>
            </a:extLst>
          </p:cNvPr>
          <p:cNvSpPr txBox="1"/>
          <p:nvPr/>
        </p:nvSpPr>
        <p:spPr>
          <a:xfrm>
            <a:off x="151130" y="6455405"/>
            <a:ext cx="10044430" cy="261610"/>
          </a:xfrm>
          <a:prstGeom prst="rect">
            <a:avLst/>
          </a:prstGeom>
          <a:noFill/>
        </p:spPr>
        <p:txBody>
          <a:bodyPr wrap="square" rtlCol="0">
            <a:spAutoFit/>
          </a:bodyPr>
          <a:lstStyle/>
          <a:p>
            <a:r>
              <a:rPr lang="en-US" sz="1100"/>
              <a:t>Source: </a:t>
            </a:r>
            <a:r>
              <a:rPr lang="en-US" sz="1100">
                <a:hlinkClick r:id="rId4"/>
              </a:rPr>
              <a:t>Agency for Healthcare Research and Quality</a:t>
            </a:r>
            <a:endParaRPr lang="en-US" sz="1100" baseline="30000"/>
          </a:p>
        </p:txBody>
      </p:sp>
    </p:spTree>
    <p:extLst>
      <p:ext uri="{BB962C8B-B14F-4D97-AF65-F5344CB8AC3E}">
        <p14:creationId xmlns:p14="http://schemas.microsoft.com/office/powerpoint/2010/main" val="384636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456" y="1915029"/>
            <a:ext cx="7760368" cy="4028571"/>
          </a:xfrm>
        </p:spPr>
        <p:txBody>
          <a:bodyPr anchor="t">
            <a:noAutofit/>
          </a:bodyPr>
          <a:lstStyle/>
          <a:p>
            <a:pPr marL="0" indent="0">
              <a:spcAft>
                <a:spcPts val="0"/>
              </a:spcAft>
              <a:buNone/>
            </a:pPr>
            <a:endParaRPr lang="en-US">
              <a:latin typeface="Verdana" charset="0"/>
              <a:ea typeface="Verdana" charset="0"/>
              <a:cs typeface="Verdana" charset="0"/>
            </a:endParaRPr>
          </a:p>
          <a:p>
            <a:pPr>
              <a:spcAft>
                <a:spcPts val="0"/>
              </a:spcAft>
              <a:buFont typeface="+mj-lt"/>
              <a:buAutoNum type="arabicPeriod" startAt="3"/>
            </a:pPr>
            <a:r>
              <a:rPr lang="en-US">
                <a:latin typeface="Verdana" charset="0"/>
                <a:ea typeface="Verdana" charset="0"/>
                <a:cs typeface="Verdana" charset="0"/>
              </a:rPr>
              <a:t>Medicare pays for lung cancer screening with no out-of-pocket costs for people </a:t>
            </a:r>
          </a:p>
          <a:p>
            <a:pPr lvl="1">
              <a:spcAft>
                <a:spcPts val="0"/>
              </a:spcAft>
              <a:buFont typeface="Arial" panose="020B0604020202020204" pitchFamily="34" charset="0"/>
              <a:buChar char="•"/>
            </a:pPr>
            <a:r>
              <a:rPr lang="en-US" sz="1800">
                <a:latin typeface="Verdana" charset="0"/>
                <a:ea typeface="Verdana" charset="0"/>
                <a:cs typeface="Verdana" charset="0"/>
              </a:rPr>
              <a:t>age 55 to 77</a:t>
            </a:r>
          </a:p>
          <a:p>
            <a:pPr lvl="1">
              <a:spcAft>
                <a:spcPts val="0"/>
              </a:spcAft>
              <a:buFont typeface="Arial" panose="020B0604020202020204" pitchFamily="34" charset="0"/>
              <a:buChar char="•"/>
            </a:pPr>
            <a:r>
              <a:rPr lang="en-US" sz="1800">
                <a:latin typeface="Verdana" charset="0"/>
                <a:ea typeface="Verdana" charset="0"/>
                <a:cs typeface="Verdana" charset="0"/>
              </a:rPr>
              <a:t>who don’t have symptoms of lung cancer</a:t>
            </a:r>
          </a:p>
          <a:p>
            <a:pPr lvl="1">
              <a:spcAft>
                <a:spcPts val="0"/>
              </a:spcAft>
              <a:buFont typeface="Arial" panose="020B0604020202020204" pitchFamily="34" charset="0"/>
              <a:buChar char="•"/>
            </a:pPr>
            <a:r>
              <a:rPr lang="en-US" sz="1800">
                <a:latin typeface="Verdana" charset="0"/>
                <a:ea typeface="Verdana" charset="0"/>
                <a:cs typeface="Verdana" charset="0"/>
              </a:rPr>
              <a:t>who currently smoke or quit smoking in the last 15 years </a:t>
            </a:r>
          </a:p>
          <a:p>
            <a:pPr lvl="1">
              <a:spcAft>
                <a:spcPts val="0"/>
              </a:spcAft>
              <a:buFont typeface="Arial" panose="020B0604020202020204" pitchFamily="34" charset="0"/>
              <a:buChar char="•"/>
            </a:pPr>
            <a:r>
              <a:rPr lang="en-US" sz="1800">
                <a:latin typeface="Verdana" charset="0"/>
                <a:ea typeface="Verdana" charset="0"/>
                <a:cs typeface="Verdana" charset="0"/>
              </a:rPr>
              <a:t>have a smoking history of at least 30”pack years” </a:t>
            </a:r>
            <a:endParaRPr lang="en-US" altLang="zh-CN" sz="1800">
              <a:latin typeface="Verdana" charset="0"/>
              <a:ea typeface="Verdana" charset="0"/>
              <a:cs typeface="Verdana" charset="0"/>
            </a:endParaRPr>
          </a:p>
          <a:p>
            <a:pPr lvl="1">
              <a:spcAft>
                <a:spcPts val="0"/>
              </a:spcAft>
              <a:buFont typeface="Arial" panose="020B0604020202020204" pitchFamily="34" charset="0"/>
              <a:buChar char="•"/>
            </a:pPr>
            <a:r>
              <a:rPr lang="en-US" sz="1800">
                <a:latin typeface="Verdana" charset="0"/>
                <a:ea typeface="Verdana" charset="0"/>
                <a:cs typeface="Verdana" charset="0"/>
              </a:rPr>
              <a:t>have a written order from your doctor</a:t>
            </a:r>
          </a:p>
          <a:p>
            <a:pPr marL="0" indent="0">
              <a:spcAft>
                <a:spcPts val="0"/>
              </a:spcAft>
              <a:buNone/>
            </a:pPr>
            <a:r>
              <a:rPr lang="en-US" altLang="ja-JP">
                <a:latin typeface="PMingLiU" panose="02020500000000000000" pitchFamily="18" charset="-120"/>
                <a:ea typeface="PMingLiU" panose="02020500000000000000" pitchFamily="18" charset="-120"/>
              </a:rPr>
              <a:t>      </a:t>
            </a:r>
            <a:r>
              <a:rPr lang="ja-JP" altLang="en-US" b="1">
                <a:latin typeface="PMingLiU" panose="02020500000000000000" pitchFamily="18" charset="-120"/>
                <a:ea typeface="PMingLiU" panose="02020500000000000000" pitchFamily="18" charset="-120"/>
              </a:rPr>
              <a:t>紅藍卡 </a:t>
            </a:r>
            <a:r>
              <a:rPr lang="zh-TW" altLang="en-US" b="1">
                <a:latin typeface="PMingLiU" panose="02020500000000000000" pitchFamily="18" charset="-120"/>
                <a:ea typeface="PMingLiU" panose="02020500000000000000" pitchFamily="18" charset="-120"/>
                <a:cs typeface="Verdana" charset="0"/>
              </a:rPr>
              <a:t>醫療保險可以提供肺癌篩查的全部費用</a:t>
            </a:r>
            <a:r>
              <a:rPr lang="zh-CN" altLang="en-US" b="1">
                <a:latin typeface="PMingLiU" panose="02020500000000000000" pitchFamily="18" charset="-120"/>
                <a:ea typeface="PMingLiU" panose="02020500000000000000" pitchFamily="18" charset="-120"/>
                <a:cs typeface="Verdana" charset="0"/>
              </a:rPr>
              <a:t>給</a:t>
            </a:r>
            <a:endParaRPr lang="en-US" altLang="zh-CN" b="1">
              <a:latin typeface="PMingLiU" panose="02020500000000000000" pitchFamily="18" charset="-120"/>
              <a:ea typeface="PMingLiU" panose="02020500000000000000" pitchFamily="18" charset="-120"/>
              <a:cs typeface="Verdana" charset="0"/>
            </a:endParaRPr>
          </a:p>
          <a:p>
            <a:pPr marL="742950" indent="-285750">
              <a:spcAft>
                <a:spcPts val="0"/>
              </a:spcAft>
              <a:buFont typeface="Arial" panose="020B0604020202020204" pitchFamily="34" charset="0"/>
              <a:buChar char="•"/>
            </a:pPr>
            <a:r>
              <a:rPr lang="en-US" altLang="zh-TW"/>
              <a:t>55 </a:t>
            </a:r>
            <a:r>
              <a:rPr lang="zh-TW" altLang="en-US"/>
              <a:t>至 </a:t>
            </a:r>
            <a:r>
              <a:rPr lang="en-US" altLang="zh-TW"/>
              <a:t>77 </a:t>
            </a:r>
            <a:r>
              <a:rPr lang="zh-TW" altLang="en-US"/>
              <a:t>歲</a:t>
            </a:r>
            <a:endParaRPr lang="en-US" altLang="zh-TW"/>
          </a:p>
          <a:p>
            <a:pPr marL="742950" indent="-285750">
              <a:spcAft>
                <a:spcPts val="0"/>
              </a:spcAft>
              <a:buFont typeface="Arial" panose="020B0604020202020204" pitchFamily="34" charset="0"/>
              <a:buChar char="•"/>
            </a:pPr>
            <a:r>
              <a:rPr lang="zh-TW" altLang="en-US"/>
              <a:t>沒有肺癌的症狀</a:t>
            </a:r>
          </a:p>
          <a:p>
            <a:pPr marL="742950" indent="-285750">
              <a:spcAft>
                <a:spcPts val="0"/>
              </a:spcAft>
              <a:buFont typeface="Arial" panose="020B0604020202020204" pitchFamily="34" charset="0"/>
              <a:buChar char="•"/>
            </a:pPr>
            <a:r>
              <a:rPr lang="zh-TW" altLang="en-US" sz="1800">
                <a:latin typeface="PMingLiU" panose="02020500000000000000" pitchFamily="18" charset="-120"/>
                <a:ea typeface="PMingLiU" panose="02020500000000000000" pitchFamily="18" charset="-120"/>
                <a:cs typeface="Verdana" charset="0"/>
              </a:rPr>
              <a:t>目前吸煙或在過去 </a:t>
            </a:r>
            <a:r>
              <a:rPr lang="en-US" altLang="zh-TW" sz="1800">
                <a:latin typeface="PMingLiU" panose="02020500000000000000" pitchFamily="18" charset="-120"/>
                <a:ea typeface="PMingLiU" panose="02020500000000000000" pitchFamily="18" charset="-120"/>
                <a:cs typeface="Verdana" charset="0"/>
              </a:rPr>
              <a:t>15 </a:t>
            </a:r>
            <a:r>
              <a:rPr lang="zh-TW" altLang="en-US" sz="1800">
                <a:latin typeface="PMingLiU" panose="02020500000000000000" pitchFamily="18" charset="-120"/>
                <a:ea typeface="PMingLiU" panose="02020500000000000000" pitchFamily="18" charset="-120"/>
                <a:cs typeface="Verdana" charset="0"/>
              </a:rPr>
              <a:t>年內</a:t>
            </a:r>
            <a:r>
              <a:rPr lang="zh-CN" altLang="en-US" sz="1800">
                <a:latin typeface="PMingLiU" panose="02020500000000000000" pitchFamily="18" charset="-120"/>
                <a:ea typeface="PMingLiU" panose="02020500000000000000" pitchFamily="18" charset="-120"/>
                <a:cs typeface="Verdana" charset="0"/>
              </a:rPr>
              <a:t>戒煙的人</a:t>
            </a:r>
            <a:endParaRPr lang="en-US" altLang="zh-CN">
              <a:latin typeface="PMingLiU" panose="02020500000000000000" pitchFamily="18" charset="-120"/>
              <a:ea typeface="PMingLiU" panose="02020500000000000000" pitchFamily="18" charset="-120"/>
              <a:cs typeface="Verdana" charset="0"/>
            </a:endParaRPr>
          </a:p>
          <a:p>
            <a:pPr marL="742950" indent="-285750">
              <a:spcAft>
                <a:spcPts val="0"/>
              </a:spcAft>
              <a:buFont typeface="Arial" panose="020B0604020202020204" pitchFamily="34" charset="0"/>
              <a:buChar char="•"/>
            </a:pPr>
            <a:r>
              <a:rPr lang="zh-TW" altLang="en-US" sz="1800">
                <a:latin typeface="PMingLiU" panose="02020500000000000000" pitchFamily="18" charset="-120"/>
                <a:ea typeface="PMingLiU" panose="02020500000000000000" pitchFamily="18" charset="-120"/>
                <a:cs typeface="Verdana" charset="0"/>
              </a:rPr>
              <a:t>有</a:t>
            </a:r>
            <a:r>
              <a:rPr lang="zh-TW" altLang="en-US">
                <a:latin typeface="PMingLiU" panose="02020500000000000000" pitchFamily="18" charset="-120"/>
                <a:ea typeface="PMingLiU" panose="02020500000000000000" pitchFamily="18" charset="-120"/>
              </a:rPr>
              <a:t>至少三十包</a:t>
            </a:r>
            <a:r>
              <a:rPr lang="en-US" altLang="zh-TW">
                <a:latin typeface="PMingLiU" panose="02020500000000000000" pitchFamily="18" charset="-120"/>
                <a:ea typeface="PMingLiU" panose="02020500000000000000" pitchFamily="18" charset="-120"/>
              </a:rPr>
              <a:t>“ </a:t>
            </a:r>
            <a:r>
              <a:rPr lang="zh-TW" altLang="en-US">
                <a:latin typeface="PMingLiU" panose="02020500000000000000" pitchFamily="18" charset="-120"/>
                <a:ea typeface="PMingLiU" panose="02020500000000000000" pitchFamily="18" charset="-120"/>
              </a:rPr>
              <a:t>包年</a:t>
            </a:r>
            <a:r>
              <a:rPr lang="en-US" altLang="zh-TW">
                <a:latin typeface="PMingLiU" panose="02020500000000000000" pitchFamily="18" charset="-120"/>
                <a:ea typeface="PMingLiU" panose="02020500000000000000" pitchFamily="18" charset="-120"/>
              </a:rPr>
              <a:t>”</a:t>
            </a:r>
            <a:r>
              <a:rPr lang="zh-TW" altLang="en-US">
                <a:latin typeface="PMingLiU" panose="02020500000000000000" pitchFamily="18" charset="-120"/>
                <a:ea typeface="PMingLiU" panose="02020500000000000000" pitchFamily="18" charset="-120"/>
              </a:rPr>
              <a:t>吸煙史</a:t>
            </a:r>
            <a:endParaRPr lang="en-US" sz="1800">
              <a:latin typeface="PMingLiU" panose="02020500000000000000" pitchFamily="18" charset="-120"/>
              <a:ea typeface="PMingLiU" panose="02020500000000000000" pitchFamily="18" charset="-120"/>
              <a:cs typeface="Verdana" charset="0"/>
            </a:endParaRPr>
          </a:p>
          <a:p>
            <a:pPr marL="742950" indent="-285750">
              <a:spcAft>
                <a:spcPts val="0"/>
              </a:spcAft>
              <a:buFont typeface="Arial" panose="020B0604020202020204" pitchFamily="34" charset="0"/>
              <a:buChar char="•"/>
            </a:pPr>
            <a:r>
              <a:rPr lang="zh-TW" altLang="en-US"/>
              <a:t>有醫生的書面處方</a:t>
            </a:r>
          </a:p>
          <a:p>
            <a:pPr marL="742950" indent="-285750">
              <a:spcAft>
                <a:spcPts val="0"/>
              </a:spcAft>
              <a:buFont typeface="Arial" panose="020B0604020202020204" pitchFamily="34" charset="0"/>
              <a:buChar char="•"/>
            </a:pPr>
            <a:endParaRPr lang="en-US" altLang="zh-TW" b="1">
              <a:highlight>
                <a:srgbClr val="0000FF"/>
              </a:highlight>
              <a:latin typeface="PMingLiU" panose="02020500000000000000" pitchFamily="18" charset="-120"/>
              <a:ea typeface="PMingLiU" panose="02020500000000000000" pitchFamily="18" charset="-120"/>
              <a:cs typeface="Verdana" charset="0"/>
            </a:endParaRPr>
          </a:p>
        </p:txBody>
      </p:sp>
      <p:sp>
        <p:nvSpPr>
          <p:cNvPr id="4" name="Title 1"/>
          <p:cNvSpPr>
            <a:spLocks noGrp="1"/>
          </p:cNvSpPr>
          <p:nvPr>
            <p:ph type="title"/>
          </p:nvPr>
        </p:nvSpPr>
        <p:spPr>
          <a:xfrm>
            <a:off x="810000" y="1"/>
            <a:ext cx="10571998" cy="1701799"/>
          </a:xfrm>
        </p:spPr>
        <p:txBody>
          <a:bodyPr/>
          <a:lstStyle/>
          <a:p>
            <a:r>
              <a:rPr lang="en-US" altLang="zh-CN" sz="3600">
                <a:effectLst>
                  <a:outerShdw blurRad="38100" dist="38100" dir="2700000" algn="tl">
                    <a:srgbClr val="000000">
                      <a:alpha val="43137"/>
                    </a:srgbClr>
                  </a:outerShdw>
                </a:effectLst>
                <a:latin typeface="Verdana" charset="0"/>
                <a:ea typeface="Verdana" charset="0"/>
                <a:cs typeface="Verdana" charset="0"/>
              </a:rPr>
              <a:t>Eligibility</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for</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lung</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cancer</a:t>
            </a:r>
            <a:r>
              <a:rPr lang="zh-CN" altLang="en-US" sz="3600">
                <a:effectLst>
                  <a:outerShdw blurRad="38100" dist="38100" dir="2700000" algn="tl">
                    <a:srgbClr val="000000">
                      <a:alpha val="43137"/>
                    </a:srgbClr>
                  </a:outerShdw>
                </a:effectLst>
                <a:latin typeface="Verdana" charset="0"/>
                <a:ea typeface="Verdana" charset="0"/>
                <a:cs typeface="Verdana" charset="0"/>
              </a:rPr>
              <a:t> </a:t>
            </a:r>
            <a:r>
              <a:rPr lang="en-US" altLang="zh-CN" sz="3600">
                <a:effectLst>
                  <a:outerShdw blurRad="38100" dist="38100" dir="2700000" algn="tl">
                    <a:srgbClr val="000000">
                      <a:alpha val="43137"/>
                    </a:srgbClr>
                  </a:outerShdw>
                </a:effectLst>
                <a:latin typeface="Verdana" charset="0"/>
                <a:ea typeface="Verdana" charset="0"/>
                <a:cs typeface="Verdana" charset="0"/>
              </a:rPr>
              <a:t>screening</a:t>
            </a:r>
            <a:br>
              <a:rPr lang="en-US" altLang="zh-CN" sz="3600">
                <a:effectLst>
                  <a:outerShdw blurRad="38100" dist="38100" dir="2700000" algn="tl">
                    <a:srgbClr val="000000">
                      <a:alpha val="43137"/>
                    </a:srgbClr>
                  </a:outerShdw>
                </a:effectLst>
                <a:latin typeface="Verdana" charset="0"/>
                <a:ea typeface="Verdana" charset="0"/>
                <a:cs typeface="Verdana" charset="0"/>
              </a:rPr>
            </a:br>
            <a:r>
              <a:rPr lang="zh-CN" altLang="en-US" sz="3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肺癌篩查的資格</a:t>
            </a:r>
            <a:endParaRPr lang="en-US" sz="36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6" name="Picture 5"/>
          <p:cNvPicPr>
            <a:picLocks noChangeAspect="1"/>
          </p:cNvPicPr>
          <p:nvPr/>
        </p:nvPicPr>
        <p:blipFill>
          <a:blip r:embed="rId2"/>
          <a:stretch>
            <a:fillRect/>
          </a:stretch>
        </p:blipFill>
        <p:spPr>
          <a:xfrm>
            <a:off x="7952874" y="2181729"/>
            <a:ext cx="4045664" cy="2654967"/>
          </a:xfrm>
          <a:prstGeom prst="rect">
            <a:avLst/>
          </a:prstGeom>
        </p:spPr>
      </p:pic>
      <p:pic>
        <p:nvPicPr>
          <p:cNvPr id="7" name="Picture 6">
            <a:extLst>
              <a:ext uri="{FF2B5EF4-FFF2-40B4-BE49-F238E27FC236}">
                <a16:creationId xmlns:a16="http://schemas.microsoft.com/office/drawing/2014/main" id="{FC71D6CA-6E50-4F18-A256-7E60456853BE}"/>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8" name="TextBox 7">
            <a:extLst>
              <a:ext uri="{FF2B5EF4-FFF2-40B4-BE49-F238E27FC236}">
                <a16:creationId xmlns:a16="http://schemas.microsoft.com/office/drawing/2014/main" id="{1DE4295D-A176-4644-9169-007CDB535ECF}"/>
              </a:ext>
            </a:extLst>
          </p:cNvPr>
          <p:cNvSpPr txBox="1"/>
          <p:nvPr/>
        </p:nvSpPr>
        <p:spPr>
          <a:xfrm>
            <a:off x="151130" y="6455405"/>
            <a:ext cx="10044430" cy="261610"/>
          </a:xfrm>
          <a:prstGeom prst="rect">
            <a:avLst/>
          </a:prstGeom>
          <a:noFill/>
        </p:spPr>
        <p:txBody>
          <a:bodyPr wrap="square" rtlCol="0">
            <a:spAutoFit/>
          </a:bodyPr>
          <a:lstStyle/>
          <a:p>
            <a:r>
              <a:rPr lang="en-US" sz="1100"/>
              <a:t>Source: </a:t>
            </a:r>
            <a:r>
              <a:rPr lang="en-US" sz="1100">
                <a:hlinkClick r:id="rId4"/>
              </a:rPr>
              <a:t>Medicare.gov</a:t>
            </a:r>
            <a:endParaRPr lang="en-US" sz="1100" baseline="30000"/>
          </a:p>
        </p:txBody>
      </p:sp>
    </p:spTree>
    <p:extLst>
      <p:ext uri="{BB962C8B-B14F-4D97-AF65-F5344CB8AC3E}">
        <p14:creationId xmlns:p14="http://schemas.microsoft.com/office/powerpoint/2010/main" val="3028613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78D7B-D76A-4450-8C7D-98F0C7668D33}"/>
              </a:ext>
            </a:extLst>
          </p:cNvPr>
          <p:cNvSpPr>
            <a:spLocks noGrp="1"/>
          </p:cNvSpPr>
          <p:nvPr>
            <p:ph idx="1"/>
          </p:nvPr>
        </p:nvSpPr>
        <p:spPr>
          <a:xfrm>
            <a:off x="810000" y="2289664"/>
            <a:ext cx="10554574" cy="4373783"/>
          </a:xfrm>
        </p:spPr>
        <p:txBody>
          <a:bodyPr>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zh-TW" altLang="en-US" sz="4800" b="1" dirty="0">
                <a:solidFill>
                  <a:srgbClr val="92D050"/>
                </a:solidFill>
              </a:rPr>
              <a:t>伍慧明</a:t>
            </a:r>
            <a:endParaRPr lang="en-US" altLang="zh-TW" sz="4800" b="1" dirty="0">
              <a:solidFill>
                <a:srgbClr val="92D050"/>
              </a:solidFill>
            </a:endParaRPr>
          </a:p>
          <a:p>
            <a:pPr marL="0" indent="0" algn="ctr">
              <a:buNone/>
            </a:pPr>
            <a:r>
              <a:rPr lang="zh-TW" altLang="en-US" sz="4400" dirty="0"/>
              <a:t>戒菸輔導員</a:t>
            </a:r>
            <a:endParaRPr lang="en-US" altLang="zh-TW" sz="4400" dirty="0"/>
          </a:p>
          <a:p>
            <a:pPr marL="0" indent="0" algn="ctr">
              <a:buNone/>
            </a:pPr>
            <a:r>
              <a:rPr lang="zh-TW" altLang="en-US" sz="4400" dirty="0"/>
              <a:t>王嘉廉社區醫療中心</a:t>
            </a:r>
            <a:endParaRPr lang="en-US" sz="4400" dirty="0"/>
          </a:p>
          <a:p>
            <a:pPr marL="0" indent="0" algn="ctr">
              <a:buNone/>
            </a:pPr>
            <a:endParaRPr lang="en-US" sz="1400" dirty="0"/>
          </a:p>
          <a:p>
            <a:pPr marL="0" indent="0" algn="ctr">
              <a:buNone/>
            </a:pPr>
            <a:endParaRPr lang="en-US" sz="1400" dirty="0"/>
          </a:p>
          <a:p>
            <a:pPr marL="0" indent="0" algn="ctr">
              <a:buNone/>
            </a:pPr>
            <a:endParaRPr lang="en-US" dirty="0"/>
          </a:p>
          <a:p>
            <a:pPr marL="0" indent="0" algn="ctr">
              <a:buNone/>
            </a:pPr>
            <a:endParaRPr lang="en-US" dirty="0"/>
          </a:p>
          <a:p>
            <a:pPr marL="0" indent="0" algn="ctr">
              <a:buNone/>
            </a:pPr>
            <a:endParaRPr lang="en-US" dirty="0"/>
          </a:p>
        </p:txBody>
      </p:sp>
      <p:pic>
        <p:nvPicPr>
          <p:cNvPr id="9" name="Picture 8">
            <a:extLst>
              <a:ext uri="{FF2B5EF4-FFF2-40B4-BE49-F238E27FC236}">
                <a16:creationId xmlns:a16="http://schemas.microsoft.com/office/drawing/2014/main" id="{2ADC6DB5-19E7-4D76-ADA6-952B6AEA42DD}"/>
              </a:ext>
            </a:extLst>
          </p:cNvPr>
          <p:cNvPicPr>
            <a:picLocks noChangeAspect="1"/>
          </p:cNvPicPr>
          <p:nvPr/>
        </p:nvPicPr>
        <p:blipFill>
          <a:blip r:embed="rId2"/>
          <a:stretch>
            <a:fillRect/>
          </a:stretch>
        </p:blipFill>
        <p:spPr>
          <a:xfrm>
            <a:off x="10842706" y="6038198"/>
            <a:ext cx="848077" cy="625249"/>
          </a:xfrm>
          <a:prstGeom prst="rect">
            <a:avLst/>
          </a:prstGeom>
        </p:spPr>
      </p:pic>
      <p:pic>
        <p:nvPicPr>
          <p:cNvPr id="5" name="Picture 4">
            <a:extLst>
              <a:ext uri="{FF2B5EF4-FFF2-40B4-BE49-F238E27FC236}">
                <a16:creationId xmlns:a16="http://schemas.microsoft.com/office/drawing/2014/main" id="{0F6E2FA3-0E5A-4B80-98A4-5732964ED14A}"/>
              </a:ext>
            </a:extLst>
          </p:cNvPr>
          <p:cNvPicPr>
            <a:picLocks noChangeAspect="1"/>
          </p:cNvPicPr>
          <p:nvPr/>
        </p:nvPicPr>
        <p:blipFill>
          <a:blip r:embed="rId3"/>
          <a:stretch>
            <a:fillRect/>
          </a:stretch>
        </p:blipFill>
        <p:spPr>
          <a:xfrm>
            <a:off x="3903364" y="521140"/>
            <a:ext cx="4367845" cy="914400"/>
          </a:xfrm>
          <a:prstGeom prst="rect">
            <a:avLst/>
          </a:prstGeom>
        </p:spPr>
      </p:pic>
    </p:spTree>
    <p:extLst>
      <p:ext uri="{BB962C8B-B14F-4D97-AF65-F5344CB8AC3E}">
        <p14:creationId xmlns:p14="http://schemas.microsoft.com/office/powerpoint/2010/main" val="3821217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BFB73AA-25DA-4DC1-A1B0-D2584BBD0C17}"/>
              </a:ext>
            </a:extLst>
          </p:cNvPr>
          <p:cNvSpPr>
            <a:spLocks noGrp="1"/>
          </p:cNvSpPr>
          <p:nvPr>
            <p:ph type="title"/>
          </p:nvPr>
        </p:nvSpPr>
        <p:spPr>
          <a:xfrm>
            <a:off x="1388197" y="-266281"/>
            <a:ext cx="9995338" cy="5928531"/>
          </a:xfrm>
        </p:spPr>
        <p:txBody>
          <a:bodyPr>
            <a:normAutofit/>
          </a:bodyPr>
          <a:lstStyle/>
          <a:p>
            <a:pPr algn="r"/>
            <a:r>
              <a:rPr lang="en-US" sz="7200" b="1">
                <a:solidFill>
                  <a:schemeClr val="tx1"/>
                </a:solidFill>
                <a:effectLst>
                  <a:outerShdw blurRad="38100" dist="38100" dir="2700000" algn="tl">
                    <a:srgbClr val="000000">
                      <a:alpha val="43137"/>
                    </a:srgbClr>
                  </a:outerShdw>
                </a:effectLst>
                <a:latin typeface="Verdana" charset="0"/>
                <a:ea typeface="Verdana" charset="0"/>
                <a:cs typeface="Verdana" charset="0"/>
              </a:rPr>
              <a:t>Reasons</a:t>
            </a:r>
            <a:r>
              <a:rPr lang="en-US" sz="6600" b="1">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b="1">
                <a:solidFill>
                  <a:schemeClr val="tx1"/>
                </a:solidFill>
                <a:effectLst>
                  <a:outerShdw blurRad="38100" dist="38100" dir="2700000" algn="tl">
                    <a:srgbClr val="000000">
                      <a:alpha val="43137"/>
                    </a:srgbClr>
                  </a:outerShdw>
                </a:effectLst>
                <a:latin typeface="Verdana" charset="0"/>
                <a:ea typeface="Verdana" charset="0"/>
                <a:cs typeface="Verdana" charset="0"/>
              </a:rPr>
              <a:t>To</a:t>
            </a:r>
            <a:r>
              <a:rPr lang="en-US" sz="6600" b="1">
                <a:solidFill>
                  <a:schemeClr val="tx1"/>
                </a:solidFill>
                <a:effectLst>
                  <a:outerShdw blurRad="38100" dist="38100" dir="2700000" algn="tl">
                    <a:srgbClr val="000000">
                      <a:alpha val="43137"/>
                    </a:srgbClr>
                  </a:outerShdw>
                </a:effectLst>
                <a:latin typeface="Verdana" charset="0"/>
                <a:ea typeface="Verdana" charset="0"/>
                <a:cs typeface="Verdana" charset="0"/>
              </a:rPr>
              <a:t> </a:t>
            </a:r>
            <a:r>
              <a:rPr lang="en-US" sz="9600" b="1">
                <a:solidFill>
                  <a:srgbClr val="C00000"/>
                </a:solidFill>
                <a:effectLst>
                  <a:outerShdw blurRad="38100" dist="38100" dir="2700000" algn="tl">
                    <a:srgbClr val="000000">
                      <a:alpha val="43137"/>
                    </a:srgbClr>
                  </a:outerShdw>
                </a:effectLst>
                <a:latin typeface="Verdana" charset="0"/>
                <a:ea typeface="Verdana" charset="0"/>
                <a:cs typeface="Verdana" charset="0"/>
              </a:rPr>
              <a:t>Quit Smoking</a:t>
            </a:r>
            <a:br>
              <a:rPr lang="en-US" sz="8800" b="1">
                <a:solidFill>
                  <a:srgbClr val="C00000"/>
                </a:solidFill>
                <a:effectLst>
                  <a:outerShdw blurRad="38100" dist="38100" dir="2700000" algn="tl">
                    <a:srgbClr val="000000">
                      <a:alpha val="43137"/>
                    </a:srgbClr>
                  </a:outerShdw>
                </a:effectLst>
                <a:latin typeface="Verdana" charset="0"/>
                <a:ea typeface="Verdana" charset="0"/>
                <a:cs typeface="Verdana" charset="0"/>
              </a:rPr>
            </a:br>
            <a:br>
              <a:rPr lang="en-US" sz="6600" b="1">
                <a:solidFill>
                  <a:srgbClr val="C00000"/>
                </a:solidFill>
                <a:effectLst>
                  <a:outerShdw blurRad="38100" dist="38100" dir="2700000" algn="tl">
                    <a:srgbClr val="000000">
                      <a:alpha val="43137"/>
                    </a:srgbClr>
                  </a:outerShdw>
                </a:effectLst>
                <a:latin typeface="Verdana" charset="0"/>
                <a:ea typeface="Verdana" charset="0"/>
                <a:cs typeface="Verdana" charset="0"/>
              </a:rPr>
            </a:br>
            <a:endParaRPr lang="en-US" sz="8800" b="1">
              <a:solidFill>
                <a:schemeClr val="tx1"/>
              </a:solidFill>
              <a:effectLst>
                <a:outerShdw blurRad="38100" dist="38100" dir="2700000" algn="tl">
                  <a:srgbClr val="000000">
                    <a:alpha val="43137"/>
                  </a:srgbClr>
                </a:outerShdw>
              </a:effectLst>
              <a:latin typeface="Verdana" charset="0"/>
              <a:ea typeface="Verdana" charset="0"/>
              <a:cs typeface="Verdana" charset="0"/>
            </a:endParaRPr>
          </a:p>
        </p:txBody>
      </p:sp>
      <p:sp>
        <p:nvSpPr>
          <p:cNvPr id="8" name="Rectangle 7">
            <a:extLst>
              <a:ext uri="{FF2B5EF4-FFF2-40B4-BE49-F238E27FC236}">
                <a16:creationId xmlns:a16="http://schemas.microsoft.com/office/drawing/2014/main" id="{C78D2EFC-8688-4A36-B097-A7F2D11E2A83}"/>
              </a:ext>
            </a:extLst>
          </p:cNvPr>
          <p:cNvSpPr/>
          <p:nvPr/>
        </p:nvSpPr>
        <p:spPr>
          <a:xfrm>
            <a:off x="6452558" y="4092590"/>
            <a:ext cx="5628808" cy="1862048"/>
          </a:xfrm>
          <a:prstGeom prst="rect">
            <a:avLst/>
          </a:prstGeom>
        </p:spPr>
        <p:txBody>
          <a:bodyPr wrap="square">
            <a:spAutoFit/>
          </a:bodyPr>
          <a:lstStyle/>
          <a:p>
            <a:r>
              <a:rPr lang="zh-TW" altLang="en-US" sz="80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zh-TW" altLang="en-US" sz="115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原因</a:t>
            </a:r>
            <a:endParaRPr lang="en-US" sz="13800">
              <a:latin typeface="PMingLiU" panose="02020500000000000000" pitchFamily="18" charset="-120"/>
              <a:ea typeface="PMingLiU" panose="02020500000000000000" pitchFamily="18" charset="-120"/>
              <a:cs typeface="Verdana" charset="0"/>
            </a:endParaRPr>
          </a:p>
        </p:txBody>
      </p:sp>
      <p:pic>
        <p:nvPicPr>
          <p:cNvPr id="9" name="Picture 4" descr="Image result for quit smoking">
            <a:extLst>
              <a:ext uri="{FF2B5EF4-FFF2-40B4-BE49-F238E27FC236}">
                <a16:creationId xmlns:a16="http://schemas.microsoft.com/office/drawing/2014/main" id="{66A69E1E-E21B-4101-A083-1B774D7EF6D8}"/>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147303"/>
            <a:ext cx="6931243" cy="3040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DF9DF4F-40D5-49E5-BD60-80AC610E88B9}"/>
              </a:ext>
            </a:extLst>
          </p:cNvPr>
          <p:cNvPicPr>
            <a:picLocks noChangeAspect="1"/>
          </p:cNvPicPr>
          <p:nvPr/>
        </p:nvPicPr>
        <p:blipFill>
          <a:blip r:embed="rId3"/>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344204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718465" y="504635"/>
            <a:ext cx="11116477" cy="1151965"/>
          </a:xfrm>
        </p:spPr>
        <p:txBody>
          <a:bodyPr/>
          <a:lstStyle/>
          <a:p>
            <a:r>
              <a:rPr lang="en-US" sz="4800" b="1">
                <a:solidFill>
                  <a:schemeClr val="tx1"/>
                </a:solidFill>
                <a:effectLst>
                  <a:outerShdw blurRad="38100" dist="38100" dir="2700000" algn="tl">
                    <a:srgbClr val="000000">
                      <a:alpha val="43137"/>
                    </a:srgbClr>
                  </a:outerShdw>
                </a:effectLst>
                <a:latin typeface="Verdana" charset="0"/>
                <a:ea typeface="Verdana" charset="0"/>
                <a:cs typeface="Verdana" charset="0"/>
              </a:rPr>
              <a:t>Did You Know? </a:t>
            </a:r>
            <a:r>
              <a:rPr lang="zh-CN" alt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你知</a:t>
            </a:r>
            <a:r>
              <a:rPr lang="zh-CN" altLang="en-US" sz="4800">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道嗎？</a:t>
            </a:r>
            <a:endParaRPr 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8" name="Content Placeholder 2"/>
          <p:cNvSpPr>
            <a:spLocks noGrp="1"/>
          </p:cNvSpPr>
          <p:nvPr>
            <p:ph idx="1"/>
          </p:nvPr>
        </p:nvSpPr>
        <p:spPr>
          <a:xfrm>
            <a:off x="3217333" y="1907822"/>
            <a:ext cx="8617609" cy="4950178"/>
          </a:xfrm>
          <a:prstGeom prst="rect">
            <a:avLst/>
          </a:prstGeom>
        </p:spPr>
        <p:txBody>
          <a:bodyPr>
            <a:noAutofit/>
          </a:bodyPr>
          <a:lstStyle/>
          <a:p>
            <a:pPr marL="0" indent="0" algn="ctr">
              <a:lnSpc>
                <a:spcPct val="100000"/>
              </a:lnSpc>
              <a:buNone/>
            </a:pPr>
            <a:r>
              <a:rPr lang="en-US" sz="2400" b="1">
                <a:latin typeface="Verdana" charset="0"/>
                <a:ea typeface="Verdana" charset="0"/>
                <a:cs typeface="Verdana" charset="0"/>
              </a:rPr>
              <a:t>Cigarette smoking causes about 1 of every 5 deaths in the U.S. every year. It causes nearly half a million premature deaths annually!</a:t>
            </a:r>
          </a:p>
          <a:p>
            <a:pPr marL="0" indent="0" algn="ctr">
              <a:lnSpc>
                <a:spcPct val="100000"/>
              </a:lnSpc>
              <a:buNone/>
            </a:pPr>
            <a:r>
              <a:rPr lang="en-US" sz="2400" b="1">
                <a:latin typeface="Verdana" charset="0"/>
                <a:ea typeface="Verdana" charset="0"/>
                <a:cs typeface="Verdana" charset="0"/>
              </a:rPr>
              <a:t>* However, smoking is the #1 preventable cause of death!</a:t>
            </a:r>
          </a:p>
          <a:p>
            <a:pPr marL="0" indent="0" algn="ctr">
              <a:buNone/>
            </a:pPr>
            <a:endParaRPr lang="en-US" sz="2400" b="1">
              <a:latin typeface="Verdana" charset="0"/>
              <a:ea typeface="Verdana" charset="0"/>
              <a:cs typeface="Verdana" charset="0"/>
            </a:endParaRPr>
          </a:p>
          <a:p>
            <a:pPr marL="0" indent="0" algn="ctr">
              <a:buNone/>
            </a:pPr>
            <a:r>
              <a:rPr lang="zh-CN" altLang="en-US" sz="2400" b="1">
                <a:latin typeface="PMingLiU" panose="02020500000000000000" pitchFamily="18" charset="-120"/>
                <a:ea typeface="PMingLiU" panose="02020500000000000000" pitchFamily="18" charset="-120"/>
                <a:cs typeface="Verdana" charset="0"/>
              </a:rPr>
              <a:t>每年在美國</a:t>
            </a:r>
            <a:r>
              <a:rPr lang="en-US" altLang="zh-CN" sz="2400" b="1">
                <a:latin typeface="PMingLiU" panose="02020500000000000000" pitchFamily="18" charset="-120"/>
                <a:ea typeface="PMingLiU" panose="02020500000000000000" pitchFamily="18" charset="-120"/>
                <a:cs typeface="Verdana" charset="0"/>
              </a:rPr>
              <a:t>,</a:t>
            </a:r>
            <a:r>
              <a:rPr lang="zh-CN" altLang="en-US" sz="2400" b="1">
                <a:latin typeface="PMingLiU" panose="02020500000000000000" pitchFamily="18" charset="-120"/>
                <a:ea typeface="PMingLiU" panose="02020500000000000000" pitchFamily="18" charset="-120"/>
                <a:cs typeface="Verdana" charset="0"/>
              </a:rPr>
              <a:t> </a:t>
            </a:r>
            <a:r>
              <a:rPr lang="en-US" altLang="zh-CN" sz="2400" b="1">
                <a:latin typeface="PMingLiU" panose="02020500000000000000" pitchFamily="18" charset="-120"/>
                <a:ea typeface="PMingLiU" panose="02020500000000000000" pitchFamily="18" charset="-120"/>
                <a:cs typeface="Verdana" charset="0"/>
              </a:rPr>
              <a:t>1/5</a:t>
            </a:r>
            <a:r>
              <a:rPr lang="zh-CN" altLang="en-US" sz="2400" b="1">
                <a:latin typeface="PMingLiU" panose="02020500000000000000" pitchFamily="18" charset="-120"/>
                <a:ea typeface="PMingLiU" panose="02020500000000000000" pitchFamily="18" charset="-120"/>
                <a:cs typeface="Verdana" charset="0"/>
              </a:rPr>
              <a:t> 的死亡人仕是由吸煙引起的</a:t>
            </a:r>
            <a:r>
              <a:rPr lang="en-US" altLang="zh-CN" sz="2400" b="1">
                <a:latin typeface="PMingLiU" panose="02020500000000000000" pitchFamily="18" charset="-120"/>
                <a:ea typeface="PMingLiU" panose="02020500000000000000" pitchFamily="18" charset="-120"/>
                <a:cs typeface="Verdana" charset="0"/>
              </a:rPr>
              <a:t>.</a:t>
            </a:r>
            <a:endParaRPr lang="en-US" altLang="zh-CN" sz="1600" b="1">
              <a:latin typeface="PMingLiU" panose="02020500000000000000" pitchFamily="18" charset="-120"/>
              <a:ea typeface="PMingLiU" panose="02020500000000000000" pitchFamily="18" charset="-120"/>
              <a:cs typeface="Verdana" charset="0"/>
            </a:endParaRPr>
          </a:p>
          <a:p>
            <a:pPr marL="0" indent="0" algn="ctr">
              <a:buNone/>
            </a:pPr>
            <a:r>
              <a:rPr lang="zh-TW" altLang="en-US" sz="2400" b="1"/>
              <a:t>每年導致近</a:t>
            </a:r>
            <a:r>
              <a:rPr lang="en-US" sz="2400" b="1"/>
              <a:t>50</a:t>
            </a:r>
            <a:r>
              <a:rPr lang="zh-TW" altLang="en-US" sz="2400" b="1"/>
              <a:t>萬人提早死亡</a:t>
            </a:r>
            <a:r>
              <a:rPr lang="zh-TW" altLang="en-US" sz="2400" b="1">
                <a:latin typeface="PMingLiU" panose="02020500000000000000" pitchFamily="18" charset="-120"/>
                <a:ea typeface="PMingLiU" panose="02020500000000000000" pitchFamily="18" charset="-120"/>
                <a:cs typeface="Verdana" charset="0"/>
              </a:rPr>
              <a:t>！</a:t>
            </a:r>
            <a:endParaRPr lang="en-US" altLang="zh-TW" sz="2400" b="1">
              <a:latin typeface="PMingLiU" panose="02020500000000000000" pitchFamily="18" charset="-120"/>
              <a:ea typeface="PMingLiU" panose="02020500000000000000" pitchFamily="18" charset="-120"/>
              <a:cs typeface="Verdana" charset="0"/>
            </a:endParaRPr>
          </a:p>
          <a:p>
            <a:pPr marL="0" indent="0" algn="ctr">
              <a:buNone/>
            </a:pPr>
            <a:r>
              <a:rPr lang="en-US" sz="2400" b="1"/>
              <a:t>* </a:t>
            </a:r>
            <a:r>
              <a:rPr lang="zh-TW" altLang="en-US" sz="2400" b="1"/>
              <a:t>然而</a:t>
            </a:r>
            <a:r>
              <a:rPr lang="en-US" altLang="zh-CN" sz="2400" b="1">
                <a:latin typeface="PMingLiU" panose="02020500000000000000" pitchFamily="18" charset="-120"/>
                <a:ea typeface="PMingLiU" panose="02020500000000000000" pitchFamily="18" charset="-120"/>
                <a:cs typeface="Verdana" charset="0"/>
              </a:rPr>
              <a:t>, </a:t>
            </a:r>
            <a:r>
              <a:rPr lang="zh-TW" altLang="en-US" sz="2400" b="1"/>
              <a:t>吸煙</a:t>
            </a:r>
            <a:r>
              <a:rPr lang="zh-CN" altLang="en-US" sz="2400" b="1">
                <a:latin typeface="PMingLiU" panose="02020500000000000000" pitchFamily="18" charset="-120"/>
                <a:ea typeface="PMingLiU" panose="02020500000000000000" pitchFamily="18" charset="-120"/>
                <a:cs typeface="Verdana" charset="0"/>
              </a:rPr>
              <a:t>是</a:t>
            </a:r>
            <a:r>
              <a:rPr lang="zh-TW" altLang="en-US" sz="2400" b="1"/>
              <a:t>排名第一的可預防死因</a:t>
            </a:r>
            <a:r>
              <a:rPr lang="zh-TW" altLang="en-US" sz="2400" b="1">
                <a:latin typeface="PMingLiU" panose="02020500000000000000" pitchFamily="18" charset="-120"/>
                <a:ea typeface="PMingLiU" panose="02020500000000000000" pitchFamily="18" charset="-120"/>
                <a:cs typeface="Verdana" charset="0"/>
              </a:rPr>
              <a:t>！</a:t>
            </a:r>
            <a:endParaRPr lang="en-US" altLang="zh-TW" sz="2400" b="1">
              <a:latin typeface="PMingLiU" panose="02020500000000000000" pitchFamily="18" charset="-120"/>
              <a:ea typeface="PMingLiU" panose="02020500000000000000" pitchFamily="18" charset="-120"/>
              <a:cs typeface="Verdana" charset="0"/>
            </a:endParaRPr>
          </a:p>
        </p:txBody>
      </p:sp>
      <p:grpSp>
        <p:nvGrpSpPr>
          <p:cNvPr id="5" name="Group 4"/>
          <p:cNvGrpSpPr/>
          <p:nvPr/>
        </p:nvGrpSpPr>
        <p:grpSpPr>
          <a:xfrm>
            <a:off x="0" y="3002533"/>
            <a:ext cx="3010200" cy="2760756"/>
            <a:chOff x="248616" y="2661251"/>
            <a:chExt cx="2981930" cy="2760756"/>
          </a:xfrm>
        </p:grpSpPr>
        <p:pic>
          <p:nvPicPr>
            <p:cNvPr id="6" name="Picture 8"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800" y="2661251"/>
              <a:ext cx="2163563" cy="21635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cigarett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616" y="3743032"/>
              <a:ext cx="2981930" cy="16789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a:extLst>
              <a:ext uri="{FF2B5EF4-FFF2-40B4-BE49-F238E27FC236}">
                <a16:creationId xmlns:a16="http://schemas.microsoft.com/office/drawing/2014/main" id="{B4D43DCA-ABB0-44FD-8457-28FC2575C9B0}"/>
              </a:ext>
            </a:extLst>
          </p:cNvPr>
          <p:cNvPicPr>
            <a:picLocks noChangeAspect="1"/>
          </p:cNvPicPr>
          <p:nvPr/>
        </p:nvPicPr>
        <p:blipFill>
          <a:blip r:embed="rId4"/>
          <a:stretch>
            <a:fillRect/>
          </a:stretch>
        </p:blipFill>
        <p:spPr>
          <a:xfrm>
            <a:off x="10914785" y="6017403"/>
            <a:ext cx="848077" cy="625249"/>
          </a:xfrm>
          <a:prstGeom prst="rect">
            <a:avLst/>
          </a:prstGeom>
        </p:spPr>
      </p:pic>
      <p:sp>
        <p:nvSpPr>
          <p:cNvPr id="2" name="TextBox 1">
            <a:extLst>
              <a:ext uri="{FF2B5EF4-FFF2-40B4-BE49-F238E27FC236}">
                <a16:creationId xmlns:a16="http://schemas.microsoft.com/office/drawing/2014/main" id="{A5CD1D0A-4C59-42BE-B032-8FB7AE1E9C7E}"/>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5"/>
              </a:rPr>
              <a:t>U.S. Department of Health &amp; Human Services</a:t>
            </a:r>
            <a:endParaRPr lang="en-US" sz="1100"/>
          </a:p>
        </p:txBody>
      </p:sp>
    </p:spTree>
    <p:extLst>
      <p:ext uri="{BB962C8B-B14F-4D97-AF65-F5344CB8AC3E}">
        <p14:creationId xmlns:p14="http://schemas.microsoft.com/office/powerpoint/2010/main" val="18673494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670E09-3382-4928-BDBE-8B75C5E07DDE}"/>
              </a:ext>
            </a:extLst>
          </p:cNvPr>
          <p:cNvSpPr>
            <a:spLocks noGrp="1"/>
          </p:cNvSpPr>
          <p:nvPr>
            <p:ph type="title"/>
          </p:nvPr>
        </p:nvSpPr>
        <p:spPr>
          <a:xfrm>
            <a:off x="5099752" y="0"/>
            <a:ext cx="7092250" cy="1690777"/>
          </a:xfrm>
        </p:spPr>
        <p:txBody>
          <a:bodyPr>
            <a:normAutofit/>
          </a:bodyPr>
          <a:lstStyle/>
          <a:p>
            <a:pPr>
              <a:lnSpc>
                <a:spcPct val="100000"/>
              </a:lnSpc>
            </a:pPr>
            <a:r>
              <a:rPr lang="en-US" altLang="zh-CN" b="1">
                <a:solidFill>
                  <a:schemeClr val="tx1"/>
                </a:solidFill>
                <a:effectLst>
                  <a:outerShdw blurRad="38100" dist="38100" dir="2700000" algn="tl">
                    <a:srgbClr val="000000">
                      <a:alpha val="43137"/>
                    </a:srgbClr>
                  </a:outerShdw>
                </a:effectLst>
                <a:latin typeface="Verdana" charset="0"/>
                <a:ea typeface="Verdana" charset="0"/>
                <a:cs typeface="Verdana" charset="0"/>
              </a:rPr>
              <a:t>Quitting</a:t>
            </a:r>
            <a:r>
              <a:rPr lang="en-US" altLang="zh-CN" b="1">
                <a:effectLst>
                  <a:outerShdw blurRad="38100" dist="38100" dir="2700000" algn="tl">
                    <a:srgbClr val="000000">
                      <a:alpha val="43137"/>
                    </a:srgbClr>
                  </a:outerShdw>
                </a:effectLst>
                <a:latin typeface="Verdana" charset="0"/>
                <a:ea typeface="Verdana" charset="0"/>
                <a:cs typeface="Verdana" charset="0"/>
              </a:rPr>
              <a:t>:</a:t>
            </a:r>
            <a:r>
              <a:rPr lang="zh-CN" altLang="en-US" b="1">
                <a:effectLst>
                  <a:outerShdw blurRad="38100" dist="38100" dir="2700000" algn="tl">
                    <a:srgbClr val="000000">
                      <a:alpha val="43137"/>
                    </a:srgbClr>
                  </a:outerShdw>
                </a:effectLst>
                <a:latin typeface="Verdana" charset="0"/>
                <a:ea typeface="Verdana" charset="0"/>
                <a:cs typeface="Verdana" charset="0"/>
              </a:rPr>
              <a:t> </a:t>
            </a:r>
            <a:r>
              <a:rPr lang="en-US" altLang="zh-CN" b="1">
                <a:solidFill>
                  <a:srgbClr val="C00000"/>
                </a:solidFill>
                <a:effectLst>
                  <a:outerShdw blurRad="38100" dist="38100" dir="2700000" algn="tl">
                    <a:srgbClr val="000000">
                      <a:alpha val="43137"/>
                    </a:srgbClr>
                  </a:outerShdw>
                </a:effectLst>
                <a:latin typeface="Verdana" charset="0"/>
                <a:ea typeface="Verdana" charset="0"/>
                <a:cs typeface="Verdana" charset="0"/>
              </a:rPr>
              <a:t>Save Money</a:t>
            </a:r>
            <a:br>
              <a:rPr lang="en-US" altLang="zh-CN" b="1">
                <a:latin typeface="Verdana" charset="0"/>
                <a:ea typeface="Verdana" charset="0"/>
                <a:cs typeface="Verdana" charset="0"/>
              </a:rPr>
            </a:br>
            <a:r>
              <a:rPr lang="zh-TW" altLang="en-US"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en-US" altLang="zh-TW"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r>
              <a:rPr lang="zh-TW" altLang="en-US"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省錢</a:t>
            </a:r>
            <a:endParaRPr lang="en-US"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6" name="Content Placeholder 2">
            <a:extLst>
              <a:ext uri="{FF2B5EF4-FFF2-40B4-BE49-F238E27FC236}">
                <a16:creationId xmlns:a16="http://schemas.microsoft.com/office/drawing/2014/main" id="{DC5C6997-7895-4A23-983F-B11851F5B123}"/>
              </a:ext>
            </a:extLst>
          </p:cNvPr>
          <p:cNvSpPr>
            <a:spLocks noGrp="1"/>
          </p:cNvSpPr>
          <p:nvPr>
            <p:ph idx="1"/>
          </p:nvPr>
        </p:nvSpPr>
        <p:spPr>
          <a:xfrm>
            <a:off x="5099752" y="1892608"/>
            <a:ext cx="7092248" cy="2246857"/>
          </a:xfrm>
          <a:prstGeom prst="rect">
            <a:avLst/>
          </a:prstGeom>
        </p:spPr>
        <p:txBody>
          <a:bodyPr>
            <a:normAutofit/>
          </a:bodyPr>
          <a:lstStyle/>
          <a:p>
            <a:pPr marL="0" lvl="0" indent="0">
              <a:buNone/>
            </a:pPr>
            <a:r>
              <a:rPr lang="en-US" sz="3200" b="1">
                <a:latin typeface="Verdana" charset="0"/>
                <a:ea typeface="Verdana" charset="0"/>
                <a:cs typeface="Verdana" charset="0"/>
              </a:rPr>
              <a:t>Think about all the money you save from quitting.</a:t>
            </a:r>
            <a:r>
              <a:rPr lang="zh-CN" altLang="en-US" sz="3200" b="1">
                <a:latin typeface="Verdana" charset="0"/>
                <a:ea typeface="Verdana" charset="0"/>
                <a:cs typeface="Verdana" charset="0"/>
              </a:rPr>
              <a:t> </a:t>
            </a:r>
            <a:r>
              <a:rPr lang="en-US" altLang="zh-CN" sz="3200" b="1">
                <a:latin typeface="Verdana" charset="0"/>
                <a:ea typeface="Verdana" charset="0"/>
                <a:cs typeface="Verdana" charset="0"/>
              </a:rPr>
              <a:t>$$$</a:t>
            </a:r>
            <a:endParaRPr lang="en-US" sz="3200" b="1">
              <a:latin typeface="Verdana" charset="0"/>
              <a:ea typeface="Verdana" charset="0"/>
              <a:cs typeface="Verdana" charset="0"/>
            </a:endParaRPr>
          </a:p>
          <a:p>
            <a:pPr marL="0" lvl="0" indent="0">
              <a:buNone/>
            </a:pPr>
            <a:endParaRPr lang="en-US" altLang="zh-CN" sz="600" b="1">
              <a:latin typeface="Verdana" charset="0"/>
              <a:ea typeface="Verdana" charset="0"/>
              <a:cs typeface="Verdana" charset="0"/>
            </a:endParaRPr>
          </a:p>
          <a:p>
            <a:pPr marL="0" lvl="0" indent="0">
              <a:buNone/>
            </a:pPr>
            <a:r>
              <a:rPr lang="zh-CN" altLang="en-US" sz="3200" b="1">
                <a:latin typeface="PMingLiU" panose="02020500000000000000" pitchFamily="18" charset="-120"/>
                <a:ea typeface="PMingLiU" panose="02020500000000000000" pitchFamily="18" charset="-120"/>
                <a:cs typeface="Verdana" charset="0"/>
              </a:rPr>
              <a:t>想一想你戒煙後所能省下的錢。</a:t>
            </a:r>
            <a:r>
              <a:rPr lang="en-US" altLang="zh-CN" sz="3200" b="1">
                <a:latin typeface="Verdana" charset="0"/>
                <a:ea typeface="Verdana" charset="0"/>
                <a:cs typeface="Verdana" charset="0"/>
              </a:rPr>
              <a:t>$$$</a:t>
            </a:r>
            <a:endParaRPr lang="en-US" sz="3200" b="1">
              <a:latin typeface="Verdana" charset="0"/>
              <a:ea typeface="Verdana" charset="0"/>
              <a:cs typeface="Verdana" charset="0"/>
            </a:endParaRPr>
          </a:p>
        </p:txBody>
      </p:sp>
      <p:grpSp>
        <p:nvGrpSpPr>
          <p:cNvPr id="2" name="Group 1">
            <a:extLst>
              <a:ext uri="{FF2B5EF4-FFF2-40B4-BE49-F238E27FC236}">
                <a16:creationId xmlns:a16="http://schemas.microsoft.com/office/drawing/2014/main" id="{58659688-9F53-4D3D-BEEC-A890C14B2C4B}"/>
              </a:ext>
            </a:extLst>
          </p:cNvPr>
          <p:cNvGrpSpPr/>
          <p:nvPr/>
        </p:nvGrpSpPr>
        <p:grpSpPr>
          <a:xfrm>
            <a:off x="5451040" y="4325658"/>
            <a:ext cx="5867098" cy="1201043"/>
            <a:chOff x="5329989" y="4986910"/>
            <a:chExt cx="5682916" cy="1182760"/>
          </a:xfrm>
        </p:grpSpPr>
        <p:sp>
          <p:nvSpPr>
            <p:cNvPr id="7" name="TextBox 6">
              <a:extLst>
                <a:ext uri="{FF2B5EF4-FFF2-40B4-BE49-F238E27FC236}">
                  <a16:creationId xmlns:a16="http://schemas.microsoft.com/office/drawing/2014/main" id="{39728626-EB86-48BE-8804-7BC2DED33EF8}"/>
                </a:ext>
              </a:extLst>
            </p:cNvPr>
            <p:cNvSpPr txBox="1"/>
            <p:nvPr/>
          </p:nvSpPr>
          <p:spPr>
            <a:xfrm>
              <a:off x="5329989" y="4986910"/>
              <a:ext cx="3031958" cy="1000202"/>
            </a:xfrm>
            <a:prstGeom prst="rect">
              <a:avLst/>
            </a:prstGeom>
            <a:noFill/>
          </p:spPr>
          <p:txBody>
            <a:bodyPr wrap="square" rtlCol="0">
              <a:spAutoFit/>
            </a:bodyPr>
            <a:lstStyle/>
            <a:p>
              <a:pPr algn="ctr" eaLnBrk="0" fontAlgn="base" hangingPunct="0">
                <a:spcBef>
                  <a:spcPct val="0"/>
                </a:spcBef>
                <a:spcAft>
                  <a:spcPct val="0"/>
                </a:spcAft>
              </a:pPr>
              <a:r>
                <a:rPr lang="en-US" sz="2000" b="1">
                  <a:solidFill>
                    <a:schemeClr val="accent1"/>
                  </a:solidFill>
                  <a:latin typeface="Verdana" charset="0"/>
                  <a:ea typeface="Verdana" charset="0"/>
                  <a:cs typeface="Verdana" charset="0"/>
                </a:rPr>
                <a:t>½ pack a day smoker spending $13-$15 per pack*</a:t>
              </a:r>
            </a:p>
          </p:txBody>
        </p:sp>
        <p:sp>
          <p:nvSpPr>
            <p:cNvPr id="9" name="Rectangle 8">
              <a:extLst>
                <a:ext uri="{FF2B5EF4-FFF2-40B4-BE49-F238E27FC236}">
                  <a16:creationId xmlns:a16="http://schemas.microsoft.com/office/drawing/2014/main" id="{A5FF4C34-A8E8-4866-B103-B7A7613DC2F6}"/>
                </a:ext>
              </a:extLst>
            </p:cNvPr>
            <p:cNvSpPr/>
            <p:nvPr/>
          </p:nvSpPr>
          <p:spPr>
            <a:xfrm>
              <a:off x="9071810" y="5033077"/>
              <a:ext cx="1941095" cy="1136593"/>
            </a:xfrm>
            <a:prstGeom prst="rect">
              <a:avLst/>
            </a:prstGeom>
          </p:spPr>
          <p:txBody>
            <a:bodyPr wrap="square">
              <a:spAutoFit/>
            </a:bodyPr>
            <a:lstStyle/>
            <a:p>
              <a:pPr algn="ctr" eaLnBrk="0" fontAlgn="base" hangingPunct="0">
                <a:spcBef>
                  <a:spcPct val="0"/>
                </a:spcBef>
                <a:spcAft>
                  <a:spcPct val="0"/>
                </a:spcAft>
              </a:pPr>
              <a:r>
                <a:rPr lang="zh-TW" altLang="en-US" sz="2300" b="1">
                  <a:solidFill>
                    <a:schemeClr val="accent1"/>
                  </a:solidFill>
                  <a:latin typeface="PMingLiU" panose="02020500000000000000" pitchFamily="18" charset="-120"/>
                  <a:ea typeface="PMingLiU" panose="02020500000000000000" pitchFamily="18" charset="-120"/>
                  <a:cs typeface="Verdana" charset="0"/>
                </a:rPr>
                <a:t>一天半包</a:t>
              </a:r>
              <a:endParaRPr lang="en-US" altLang="zh-TW" sz="2300" b="1">
                <a:solidFill>
                  <a:schemeClr val="accent1"/>
                </a:solidFill>
                <a:latin typeface="PMingLiU" panose="02020500000000000000" pitchFamily="18" charset="-120"/>
                <a:ea typeface="PMingLiU" panose="02020500000000000000" pitchFamily="18" charset="-120"/>
                <a:cs typeface="Verdana" charset="0"/>
              </a:endParaRPr>
            </a:p>
            <a:p>
              <a:pPr algn="ctr" eaLnBrk="0" fontAlgn="base" hangingPunct="0">
                <a:spcBef>
                  <a:spcPct val="0"/>
                </a:spcBef>
                <a:spcAft>
                  <a:spcPct val="0"/>
                </a:spcAft>
              </a:pPr>
              <a:r>
                <a:rPr lang="zh-TW" altLang="en-US" sz="2300" b="1">
                  <a:solidFill>
                    <a:schemeClr val="accent1"/>
                  </a:solidFill>
                  <a:latin typeface="PMingLiU" panose="02020500000000000000" pitchFamily="18" charset="-120"/>
                  <a:ea typeface="PMingLiU" panose="02020500000000000000" pitchFamily="18" charset="-120"/>
                  <a:cs typeface="Verdana" charset="0"/>
                </a:rPr>
                <a:t>吸煙者一包煙花 </a:t>
              </a:r>
              <a:r>
                <a:rPr lang="en-US" altLang="zh-TW" sz="2300" b="1">
                  <a:solidFill>
                    <a:schemeClr val="accent1"/>
                  </a:solidFill>
                  <a:latin typeface="PMingLiU" panose="02020500000000000000" pitchFamily="18" charset="-120"/>
                  <a:ea typeface="PMingLiU" panose="02020500000000000000" pitchFamily="18" charset="-120"/>
                  <a:cs typeface="Verdana" charset="0"/>
                </a:rPr>
                <a:t>$13-$15*</a:t>
              </a:r>
              <a:endParaRPr lang="en-US" sz="2300" b="1">
                <a:solidFill>
                  <a:schemeClr val="accent1"/>
                </a:solidFill>
                <a:latin typeface="PMingLiU" panose="02020500000000000000" pitchFamily="18" charset="-120"/>
                <a:ea typeface="PMingLiU" panose="02020500000000000000" pitchFamily="18" charset="-120"/>
                <a:cs typeface="Verdana" charset="0"/>
              </a:endParaRPr>
            </a:p>
          </p:txBody>
        </p:sp>
      </p:grpSp>
      <p:pic>
        <p:nvPicPr>
          <p:cNvPr id="10" name="Picture 9">
            <a:extLst>
              <a:ext uri="{FF2B5EF4-FFF2-40B4-BE49-F238E27FC236}">
                <a16:creationId xmlns:a16="http://schemas.microsoft.com/office/drawing/2014/main" id="{42E7B672-D968-4505-89F6-D4BF7B5DE3EC}"/>
              </a:ext>
            </a:extLst>
          </p:cNvPr>
          <p:cNvPicPr>
            <a:picLocks noChangeAspect="1"/>
          </p:cNvPicPr>
          <p:nvPr/>
        </p:nvPicPr>
        <p:blipFill>
          <a:blip r:embed="rId3"/>
          <a:stretch>
            <a:fillRect/>
          </a:stretch>
        </p:blipFill>
        <p:spPr>
          <a:xfrm>
            <a:off x="10949238" y="6038198"/>
            <a:ext cx="848077" cy="625249"/>
          </a:xfrm>
          <a:prstGeom prst="rect">
            <a:avLst/>
          </a:prstGeom>
        </p:spPr>
      </p:pic>
      <p:sp>
        <p:nvSpPr>
          <p:cNvPr id="11" name="TextBox 10">
            <a:extLst>
              <a:ext uri="{FF2B5EF4-FFF2-40B4-BE49-F238E27FC236}">
                <a16:creationId xmlns:a16="http://schemas.microsoft.com/office/drawing/2014/main" id="{67104876-DCB6-439B-983E-BFDF9E39E1F1}"/>
              </a:ext>
            </a:extLst>
          </p:cNvPr>
          <p:cNvSpPr txBox="1"/>
          <p:nvPr/>
        </p:nvSpPr>
        <p:spPr>
          <a:xfrm>
            <a:off x="139700" y="6480805"/>
            <a:ext cx="7092248" cy="261610"/>
          </a:xfrm>
          <a:prstGeom prst="rect">
            <a:avLst/>
          </a:prstGeom>
          <a:noFill/>
        </p:spPr>
        <p:txBody>
          <a:bodyPr wrap="square" rtlCol="0">
            <a:spAutoFit/>
          </a:bodyPr>
          <a:lstStyle/>
          <a:p>
            <a:r>
              <a:rPr lang="en-US" sz="1100"/>
              <a:t>Calculator: </a:t>
            </a:r>
            <a:r>
              <a:rPr lang="en-US" sz="1100">
                <a:hlinkClick r:id="rId4"/>
              </a:rPr>
              <a:t>https://www.nysmokefree.com/ToolsAndResources/SavingsCalculator</a:t>
            </a:r>
            <a:endParaRPr lang="en-US" sz="1100"/>
          </a:p>
        </p:txBody>
      </p:sp>
      <p:graphicFrame>
        <p:nvGraphicFramePr>
          <p:cNvPr id="3" name="Table 3">
            <a:extLst>
              <a:ext uri="{FF2B5EF4-FFF2-40B4-BE49-F238E27FC236}">
                <a16:creationId xmlns:a16="http://schemas.microsoft.com/office/drawing/2014/main" id="{4EAFA0D6-632B-4BDD-8CE8-39E44D1BE0C2}"/>
              </a:ext>
            </a:extLst>
          </p:cNvPr>
          <p:cNvGraphicFramePr>
            <a:graphicFrameLocks noGrp="1"/>
          </p:cNvGraphicFramePr>
          <p:nvPr>
            <p:extLst>
              <p:ext uri="{D42A27DB-BD31-4B8C-83A1-F6EECF244321}">
                <p14:modId xmlns:p14="http://schemas.microsoft.com/office/powerpoint/2010/main" val="3383271610"/>
              </p:ext>
            </p:extLst>
          </p:nvPr>
        </p:nvGraphicFramePr>
        <p:xfrm>
          <a:off x="524298" y="487155"/>
          <a:ext cx="4172856" cy="5700084"/>
        </p:xfrm>
        <a:graphic>
          <a:graphicData uri="http://schemas.openxmlformats.org/drawingml/2006/table">
            <a:tbl>
              <a:tblPr bandRow="1">
                <a:tableStyleId>{5C22544A-7EE6-4342-B048-85BDC9FD1C3A}</a:tableStyleId>
              </a:tblPr>
              <a:tblGrid>
                <a:gridCol w="4172856">
                  <a:extLst>
                    <a:ext uri="{9D8B030D-6E8A-4147-A177-3AD203B41FA5}">
                      <a16:colId xmlns:a16="http://schemas.microsoft.com/office/drawing/2014/main" val="4233505462"/>
                    </a:ext>
                  </a:extLst>
                </a:gridCol>
              </a:tblGrid>
              <a:tr h="950014">
                <a:tc>
                  <a:txBody>
                    <a:bodyPr/>
                    <a:lstStyle/>
                    <a:p>
                      <a:pPr algn="ctr"/>
                      <a:r>
                        <a:rPr lang="en-US" sz="1400"/>
                        <a:t>Number of Cigarettes Per Day</a:t>
                      </a:r>
                    </a:p>
                    <a:p>
                      <a:pPr algn="ctr"/>
                      <a:r>
                        <a:rPr lang="zh-TW" altLang="en-US" sz="1400"/>
                        <a:t>一天抽多少支煙</a:t>
                      </a:r>
                      <a:endParaRPr lang="en-US" altLang="zh-TW" sz="140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chemeClr val="accent6"/>
                          </a:solidFill>
                        </a:rPr>
                        <a:t>10</a:t>
                      </a:r>
                    </a:p>
                  </a:txBody>
                  <a:tcPr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66514144"/>
                  </a:ext>
                </a:extLst>
              </a:tr>
              <a:tr h="950014">
                <a:tc>
                  <a:txBody>
                    <a:bodyPr/>
                    <a:lstStyle/>
                    <a:p>
                      <a:pPr algn="ctr"/>
                      <a:r>
                        <a:rPr lang="en-US" sz="1400"/>
                        <a:t>Cigarette Cost per Pack</a:t>
                      </a:r>
                    </a:p>
                    <a:p>
                      <a:pPr algn="ctr"/>
                      <a:r>
                        <a:rPr lang="zh-TW" altLang="en-US" sz="1400"/>
                        <a:t>一包煙的價錢</a:t>
                      </a:r>
                      <a:endParaRPr lang="en-US" sz="140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chemeClr val="accent6"/>
                          </a:solidFill>
                        </a:rPr>
                        <a:t>$13.00</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0251836"/>
                  </a:ext>
                </a:extLst>
              </a:tr>
              <a:tr h="950014">
                <a:tc>
                  <a:txBody>
                    <a:bodyPr/>
                    <a:lstStyle/>
                    <a:p>
                      <a:pPr algn="ctr"/>
                      <a:r>
                        <a:rPr lang="en-US" sz="1400"/>
                        <a:t>In 6 Months</a:t>
                      </a:r>
                    </a:p>
                    <a:p>
                      <a:pPr algn="ctr"/>
                      <a:r>
                        <a:rPr lang="en-US" altLang="zh-TW" sz="1400"/>
                        <a:t>6 </a:t>
                      </a:r>
                      <a:r>
                        <a:rPr lang="zh-TW" altLang="en-US" sz="1400"/>
                        <a:t>個月內 你可以節省 </a:t>
                      </a:r>
                      <a:endParaRPr lang="en-US" altLang="zh-TW" sz="140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chemeClr val="accent6"/>
                          </a:solidFill>
                        </a:rPr>
                        <a:t>$1,179</a:t>
                      </a: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976960"/>
                  </a:ext>
                </a:extLst>
              </a:tr>
              <a:tr h="950014">
                <a:tc>
                  <a:txBody>
                    <a:bodyPr/>
                    <a:lstStyle/>
                    <a:p>
                      <a:pPr algn="ctr"/>
                      <a:r>
                        <a:rPr lang="en-US" sz="1400"/>
                        <a:t>In 1 Year</a:t>
                      </a:r>
                    </a:p>
                    <a:p>
                      <a:pPr algn="ctr"/>
                      <a:r>
                        <a:rPr lang="en-US" altLang="zh-TW" sz="1400"/>
                        <a:t>1 </a:t>
                      </a:r>
                      <a:r>
                        <a:rPr lang="zh-TW" altLang="en-US" sz="1400"/>
                        <a:t>年內你可以節省 </a:t>
                      </a:r>
                      <a:endParaRPr lang="en-US" sz="140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chemeClr val="accent6"/>
                          </a:solidFill>
                        </a:rPr>
                        <a:t>$2,408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30715686"/>
                  </a:ext>
                </a:extLst>
              </a:tr>
              <a:tr h="95001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In 5 Years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a:t>5 </a:t>
                      </a:r>
                      <a:r>
                        <a:rPr lang="zh-TW" altLang="en-US" sz="1400"/>
                        <a:t>年內你可以節省 </a:t>
                      </a:r>
                      <a:endParaRPr lang="en-US" sz="140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chemeClr val="accent6"/>
                          </a:solidFill>
                        </a:rPr>
                        <a:t>$12,807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0251240"/>
                  </a:ext>
                </a:extLst>
              </a:tr>
              <a:tr h="95001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t>In 10 Years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TW" sz="1400"/>
                        <a:t>10 </a:t>
                      </a:r>
                      <a:r>
                        <a:rPr lang="zh-TW" altLang="en-US" sz="1400"/>
                        <a:t>年內你可以節省 </a:t>
                      </a:r>
                      <a:endParaRPr lang="en-US" sz="1400"/>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a:solidFill>
                            <a:schemeClr val="accent6"/>
                          </a:solidFill>
                        </a:rPr>
                        <a:t>$27,689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6971834"/>
                  </a:ext>
                </a:extLst>
              </a:tr>
            </a:tbl>
          </a:graphicData>
        </a:graphic>
      </p:graphicFrame>
      <p:sp>
        <p:nvSpPr>
          <p:cNvPr id="4" name="TextBox 3">
            <a:extLst>
              <a:ext uri="{FF2B5EF4-FFF2-40B4-BE49-F238E27FC236}">
                <a16:creationId xmlns:a16="http://schemas.microsoft.com/office/drawing/2014/main" id="{182A82CF-DA67-4D8B-BDDF-A7A18122FCF1}"/>
              </a:ext>
            </a:extLst>
          </p:cNvPr>
          <p:cNvSpPr txBox="1"/>
          <p:nvPr/>
        </p:nvSpPr>
        <p:spPr>
          <a:xfrm>
            <a:off x="7800625" y="5896030"/>
            <a:ext cx="3035015" cy="861774"/>
          </a:xfrm>
          <a:prstGeom prst="rect">
            <a:avLst/>
          </a:prstGeom>
          <a:noFill/>
        </p:spPr>
        <p:txBody>
          <a:bodyPr wrap="square" rtlCol="0">
            <a:spAutoFit/>
          </a:bodyPr>
          <a:lstStyle/>
          <a:p>
            <a:pPr algn="ctr"/>
            <a:r>
              <a:rPr lang="en-US" sz="1600" i="1">
                <a:solidFill>
                  <a:schemeClr val="accent6"/>
                </a:solidFill>
              </a:rPr>
              <a:t>*Based on cigarette prices in NYC</a:t>
            </a:r>
          </a:p>
          <a:p>
            <a:pPr algn="ctr"/>
            <a:r>
              <a:rPr lang="zh-CN" altLang="en-US">
                <a:solidFill>
                  <a:schemeClr val="accent6">
                    <a:lumMod val="60000"/>
                    <a:lumOff val="40000"/>
                  </a:schemeClr>
                </a:solidFill>
              </a:rPr>
              <a:t>基於紐約市的香煙價格</a:t>
            </a:r>
            <a:endParaRPr lang="en-US">
              <a:solidFill>
                <a:schemeClr val="accent6">
                  <a:lumMod val="60000"/>
                  <a:lumOff val="40000"/>
                </a:schemeClr>
              </a:solidFill>
            </a:endParaRPr>
          </a:p>
        </p:txBody>
      </p:sp>
    </p:spTree>
    <p:extLst>
      <p:ext uri="{BB962C8B-B14F-4D97-AF65-F5344CB8AC3E}">
        <p14:creationId xmlns:p14="http://schemas.microsoft.com/office/powerpoint/2010/main" val="30010205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F406C6D-EE2A-4D9B-9770-C5BAF24E81F6}"/>
              </a:ext>
            </a:extLst>
          </p:cNvPr>
          <p:cNvSpPr>
            <a:spLocks noGrp="1"/>
          </p:cNvSpPr>
          <p:nvPr>
            <p:ph type="title"/>
          </p:nvPr>
        </p:nvSpPr>
        <p:spPr>
          <a:xfrm>
            <a:off x="0" y="0"/>
            <a:ext cx="12192000" cy="1422400"/>
          </a:xfrm>
        </p:spPr>
        <p:txBody>
          <a:bodyPr>
            <a:noAutofit/>
          </a:bodyPr>
          <a:lstStyle/>
          <a:p>
            <a:pPr algn="ctr"/>
            <a:r>
              <a:rPr lang="en-US" altLang="zh-CN" sz="3800" b="1">
                <a:solidFill>
                  <a:schemeClr val="tx1"/>
                </a:solidFill>
                <a:effectLst>
                  <a:outerShdw blurRad="38100" dist="38100" dir="2700000" algn="tl">
                    <a:srgbClr val="000000">
                      <a:alpha val="43137"/>
                    </a:srgbClr>
                  </a:outerShdw>
                </a:effectLst>
                <a:latin typeface="Verdana" charset="0"/>
                <a:ea typeface="Verdana" charset="0"/>
                <a:cs typeface="Verdana" charset="0"/>
              </a:rPr>
              <a:t>Quitting: </a:t>
            </a:r>
            <a:r>
              <a:rPr lang="en-US" altLang="zh-CN" sz="3800" b="1">
                <a:solidFill>
                  <a:srgbClr val="C00000"/>
                </a:solidFill>
                <a:effectLst>
                  <a:outerShdw blurRad="38100" dist="38100" dir="2700000" algn="tl">
                    <a:srgbClr val="000000">
                      <a:alpha val="43137"/>
                    </a:srgbClr>
                  </a:outerShdw>
                </a:effectLst>
                <a:latin typeface="Verdana" charset="0"/>
                <a:ea typeface="Verdana" charset="0"/>
                <a:cs typeface="Verdana" charset="0"/>
              </a:rPr>
              <a:t>Health Benefits</a:t>
            </a:r>
            <a:br>
              <a:rPr lang="en-US" altLang="zh-CN" sz="3800" b="1">
                <a:solidFill>
                  <a:srgbClr val="C00000"/>
                </a:solidFill>
                <a:effectLst>
                  <a:outerShdw blurRad="38100" dist="38100" dir="2700000" algn="tl">
                    <a:srgbClr val="000000">
                      <a:alpha val="43137"/>
                    </a:srgbClr>
                  </a:outerShdw>
                </a:effectLst>
                <a:latin typeface="Verdana" charset="0"/>
                <a:ea typeface="Verdana" charset="0"/>
                <a:cs typeface="Verdana" charset="0"/>
              </a:rPr>
            </a:br>
            <a:r>
              <a:rPr lang="zh-TW" altLang="en-US" sz="3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en-US" altLang="zh-TW" sz="3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r>
              <a:rPr lang="zh-CN" altLang="en-US" sz="38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健康好處</a:t>
            </a:r>
            <a:endParaRPr lang="en-US" sz="38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pSp>
        <p:nvGrpSpPr>
          <p:cNvPr id="9" name="Group 8">
            <a:extLst>
              <a:ext uri="{FF2B5EF4-FFF2-40B4-BE49-F238E27FC236}">
                <a16:creationId xmlns:a16="http://schemas.microsoft.com/office/drawing/2014/main" id="{068A1C2C-6304-49A0-A34A-48FAAC92427B}"/>
              </a:ext>
            </a:extLst>
          </p:cNvPr>
          <p:cNvGrpSpPr/>
          <p:nvPr/>
        </p:nvGrpSpPr>
        <p:grpSpPr>
          <a:xfrm>
            <a:off x="3511996" y="1514474"/>
            <a:ext cx="5237019" cy="758543"/>
            <a:chOff x="3291840" y="1151964"/>
            <a:chExt cx="5237019" cy="743338"/>
          </a:xfrm>
        </p:grpSpPr>
        <p:cxnSp>
          <p:nvCxnSpPr>
            <p:cNvPr id="10" name="Straight Arrow Connector 9">
              <a:extLst>
                <a:ext uri="{FF2B5EF4-FFF2-40B4-BE49-F238E27FC236}">
                  <a16:creationId xmlns:a16="http://schemas.microsoft.com/office/drawing/2014/main" id="{C085A94F-6666-4180-AE5A-B07332781C11}"/>
                </a:ext>
              </a:extLst>
            </p:cNvPr>
            <p:cNvCxnSpPr>
              <a:cxnSpLocks/>
            </p:cNvCxnSpPr>
            <p:nvPr/>
          </p:nvCxnSpPr>
          <p:spPr>
            <a:xfrm flipH="1">
              <a:off x="3291840" y="1151964"/>
              <a:ext cx="2560320" cy="7433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615B05-422E-49EE-8FDA-BCEB064567F6}"/>
                </a:ext>
              </a:extLst>
            </p:cNvPr>
            <p:cNvCxnSpPr>
              <a:cxnSpLocks/>
            </p:cNvCxnSpPr>
            <p:nvPr/>
          </p:nvCxnSpPr>
          <p:spPr>
            <a:xfrm>
              <a:off x="5852160" y="1151964"/>
              <a:ext cx="2676699" cy="74333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5" name="Table 14">
            <a:extLst>
              <a:ext uri="{FF2B5EF4-FFF2-40B4-BE49-F238E27FC236}">
                <a16:creationId xmlns:a16="http://schemas.microsoft.com/office/drawing/2014/main" id="{DDDCAA06-C5ED-4A52-AC6C-5928ED269856}"/>
              </a:ext>
            </a:extLst>
          </p:cNvPr>
          <p:cNvGraphicFramePr>
            <a:graphicFrameLocks noGrp="1"/>
          </p:cNvGraphicFramePr>
          <p:nvPr>
            <p:extLst>
              <p:ext uri="{D42A27DB-BD31-4B8C-83A1-F6EECF244321}">
                <p14:modId xmlns:p14="http://schemas.microsoft.com/office/powerpoint/2010/main" val="3134688186"/>
              </p:ext>
            </p:extLst>
          </p:nvPr>
        </p:nvGraphicFramePr>
        <p:xfrm>
          <a:off x="0" y="2303931"/>
          <a:ext cx="12192000" cy="4147670"/>
        </p:xfrm>
        <a:graphic>
          <a:graphicData uri="http://schemas.openxmlformats.org/drawingml/2006/table">
            <a:tbl>
              <a:tblPr firstRow="1" bandRow="1"/>
              <a:tblGrid>
                <a:gridCol w="6096000">
                  <a:extLst>
                    <a:ext uri="{9D8B030D-6E8A-4147-A177-3AD203B41FA5}">
                      <a16:colId xmlns:a16="http://schemas.microsoft.com/office/drawing/2014/main" val="3574786167"/>
                    </a:ext>
                  </a:extLst>
                </a:gridCol>
                <a:gridCol w="6096000">
                  <a:extLst>
                    <a:ext uri="{9D8B030D-6E8A-4147-A177-3AD203B41FA5}">
                      <a16:colId xmlns:a16="http://schemas.microsoft.com/office/drawing/2014/main" val="2867689473"/>
                    </a:ext>
                  </a:extLst>
                </a:gridCol>
              </a:tblGrid>
              <a:tr h="4147670">
                <a:tc>
                  <a:txBody>
                    <a:bodyPr/>
                    <a:lstStyle>
                      <a:lvl1pPr marL="0" algn="l" defTabSz="914400" rtl="0" eaLnBrk="1" latinLnBrk="0" hangingPunct="1">
                        <a:defRPr sz="1800" b="1" kern="1200">
                          <a:solidFill>
                            <a:schemeClr val="dk1"/>
                          </a:solidFill>
                          <a:latin typeface="Impact"/>
                        </a:defRPr>
                      </a:lvl1pPr>
                      <a:lvl2pPr marL="457200" algn="l" defTabSz="914400" rtl="0" eaLnBrk="1" latinLnBrk="0" hangingPunct="1">
                        <a:defRPr sz="1800" b="1" kern="1200">
                          <a:solidFill>
                            <a:schemeClr val="dk1"/>
                          </a:solidFill>
                          <a:latin typeface="Impact"/>
                        </a:defRPr>
                      </a:lvl2pPr>
                      <a:lvl3pPr marL="914400" algn="l" defTabSz="914400" rtl="0" eaLnBrk="1" latinLnBrk="0" hangingPunct="1">
                        <a:defRPr sz="1800" b="1" kern="1200">
                          <a:solidFill>
                            <a:schemeClr val="dk1"/>
                          </a:solidFill>
                          <a:latin typeface="Impact"/>
                        </a:defRPr>
                      </a:lvl3pPr>
                      <a:lvl4pPr marL="1371600" algn="l" defTabSz="914400" rtl="0" eaLnBrk="1" latinLnBrk="0" hangingPunct="1">
                        <a:defRPr sz="1800" b="1" kern="1200">
                          <a:solidFill>
                            <a:schemeClr val="dk1"/>
                          </a:solidFill>
                          <a:latin typeface="Impact"/>
                        </a:defRPr>
                      </a:lvl4pPr>
                      <a:lvl5pPr marL="1828800" algn="l" defTabSz="914400" rtl="0" eaLnBrk="1" latinLnBrk="0" hangingPunct="1">
                        <a:defRPr sz="1800" b="1" kern="1200">
                          <a:solidFill>
                            <a:schemeClr val="dk1"/>
                          </a:solidFill>
                          <a:latin typeface="Impact"/>
                        </a:defRPr>
                      </a:lvl5pPr>
                      <a:lvl6pPr marL="2286000" algn="l" defTabSz="914400" rtl="0" eaLnBrk="1" latinLnBrk="0" hangingPunct="1">
                        <a:defRPr sz="1800" b="1" kern="1200">
                          <a:solidFill>
                            <a:schemeClr val="dk1"/>
                          </a:solidFill>
                          <a:latin typeface="Impact"/>
                        </a:defRPr>
                      </a:lvl6pPr>
                      <a:lvl7pPr marL="2743200" algn="l" defTabSz="914400" rtl="0" eaLnBrk="1" latinLnBrk="0" hangingPunct="1">
                        <a:defRPr sz="1800" b="1" kern="1200">
                          <a:solidFill>
                            <a:schemeClr val="dk1"/>
                          </a:solidFill>
                          <a:latin typeface="Impact"/>
                        </a:defRPr>
                      </a:lvl7pPr>
                      <a:lvl8pPr marL="3200400" algn="l" defTabSz="914400" rtl="0" eaLnBrk="1" latinLnBrk="0" hangingPunct="1">
                        <a:defRPr sz="1800" b="1" kern="1200">
                          <a:solidFill>
                            <a:schemeClr val="dk1"/>
                          </a:solidFill>
                          <a:latin typeface="Impact"/>
                        </a:defRPr>
                      </a:lvl8pPr>
                      <a:lvl9pPr marL="3657600" algn="l" defTabSz="914400" rtl="0" eaLnBrk="1" latinLnBrk="0" hangingPunct="1">
                        <a:defRPr sz="1800" b="1" kern="1200">
                          <a:solidFill>
                            <a:schemeClr val="dk1"/>
                          </a:solidFill>
                          <a:latin typeface="Impact"/>
                        </a:defRPr>
                      </a:lvl9pPr>
                    </a:lstStyle>
                    <a:p>
                      <a:pPr algn="ctr"/>
                      <a:r>
                        <a:rPr lang="en-US" sz="1950" u="sng">
                          <a:solidFill>
                            <a:schemeClr val="tx1"/>
                          </a:solidFill>
                          <a:effectLst/>
                          <a:latin typeface="Verdana" charset="0"/>
                          <a:ea typeface="Verdana" charset="0"/>
                          <a:cs typeface="Verdana" charset="0"/>
                        </a:rPr>
                        <a:t>Short-Term Benefits </a:t>
                      </a:r>
                      <a:r>
                        <a:rPr lang="zh-TW" altLang="en-US" sz="1950" b="1" u="sng">
                          <a:solidFill>
                            <a:schemeClr val="tx1"/>
                          </a:solidFill>
                          <a:effectLst/>
                          <a:latin typeface="PMingLiU" panose="02020500000000000000" pitchFamily="18" charset="-120"/>
                          <a:ea typeface="PMingLiU" panose="02020500000000000000" pitchFamily="18" charset="-120"/>
                          <a:cs typeface="Verdana" charset="0"/>
                        </a:rPr>
                        <a:t>短期</a:t>
                      </a:r>
                      <a:r>
                        <a:rPr lang="zh-CN" altLang="en-US" sz="1950" b="1" u="sng">
                          <a:solidFill>
                            <a:schemeClr val="tx1"/>
                          </a:solidFill>
                          <a:effectLst/>
                          <a:latin typeface="PMingLiU" panose="02020500000000000000" pitchFamily="18" charset="-120"/>
                          <a:ea typeface="PMingLiU" panose="02020500000000000000" pitchFamily="18" charset="-120"/>
                          <a:cs typeface="Verdana" charset="0"/>
                        </a:rPr>
                        <a:t>好處</a:t>
                      </a:r>
                      <a:endParaRPr lang="en-US" sz="1950" b="1" u="sng">
                        <a:solidFill>
                          <a:schemeClr val="tx1"/>
                        </a:solidFill>
                        <a:effectLst/>
                        <a:latin typeface="PMingLiU" panose="02020500000000000000" pitchFamily="18" charset="-120"/>
                        <a:ea typeface="PMingLiU" panose="02020500000000000000" pitchFamily="18" charset="-120"/>
                        <a:cs typeface="Verdana" charset="0"/>
                      </a:endParaRPr>
                    </a:p>
                    <a:p>
                      <a:pPr algn="ctr"/>
                      <a:endParaRPr lang="en-US" sz="1000" u="sng">
                        <a:solidFill>
                          <a:schemeClr val="tx1"/>
                        </a:solidFill>
                        <a:latin typeface="Verdana" charset="0"/>
                        <a:ea typeface="Verdana" charset="0"/>
                        <a:cs typeface="Verdana" charset="0"/>
                      </a:endParaRPr>
                    </a:p>
                    <a:p>
                      <a:pPr algn="ctr"/>
                      <a:r>
                        <a:rPr lang="en-US" sz="1950" u="none">
                          <a:solidFill>
                            <a:schemeClr val="tx1"/>
                          </a:solidFill>
                          <a:latin typeface="Verdana" charset="0"/>
                          <a:ea typeface="Verdana" charset="0"/>
                          <a:cs typeface="Verdana" charset="0"/>
                        </a:rPr>
                        <a:t>Blood circulation improves </a:t>
                      </a:r>
                    </a:p>
                    <a:p>
                      <a:pPr algn="ctr"/>
                      <a:r>
                        <a:rPr lang="zh-TW" altLang="en-US" sz="1950" u="none">
                          <a:solidFill>
                            <a:schemeClr val="tx1"/>
                          </a:solidFill>
                          <a:latin typeface="PMingLiU" panose="02020500000000000000" pitchFamily="18" charset="-120"/>
                          <a:ea typeface="PMingLiU" panose="02020500000000000000" pitchFamily="18" charset="-120"/>
                          <a:cs typeface="Verdana" charset="0"/>
                        </a:rPr>
                        <a:t>血液循環改善</a:t>
                      </a:r>
                      <a:endParaRPr lang="en-US" sz="1950" u="none">
                        <a:solidFill>
                          <a:schemeClr val="tx1"/>
                        </a:solidFill>
                        <a:latin typeface="PMingLiU" panose="02020500000000000000" pitchFamily="18" charset="-120"/>
                        <a:ea typeface="PMingLiU" panose="02020500000000000000" pitchFamily="18" charset="-120"/>
                        <a:cs typeface="Verdana" charset="0"/>
                      </a:endParaRPr>
                    </a:p>
                    <a:p>
                      <a:pPr algn="ctr"/>
                      <a:endParaRPr lang="en-US" sz="1000" u="none">
                        <a:solidFill>
                          <a:schemeClr val="tx1"/>
                        </a:solidFill>
                        <a:latin typeface="Verdana" charset="0"/>
                        <a:ea typeface="Verdana" charset="0"/>
                        <a:cs typeface="Verdana" charset="0"/>
                      </a:endParaRPr>
                    </a:p>
                    <a:p>
                      <a:pPr algn="ctr"/>
                      <a:r>
                        <a:rPr lang="en-US" sz="1950" u="none">
                          <a:solidFill>
                            <a:schemeClr val="tx1"/>
                          </a:solidFill>
                          <a:latin typeface="Verdana" charset="0"/>
                          <a:ea typeface="Verdana" charset="0"/>
                          <a:cs typeface="Verdana" charset="0"/>
                        </a:rPr>
                        <a:t>Walking becomes easier </a:t>
                      </a:r>
                    </a:p>
                    <a:p>
                      <a:pPr algn="ctr"/>
                      <a:r>
                        <a:rPr lang="zh-TW" altLang="en-US" sz="1950" u="none">
                          <a:solidFill>
                            <a:schemeClr val="tx1"/>
                          </a:solidFill>
                          <a:latin typeface="PMingLiU" panose="02020500000000000000" pitchFamily="18" charset="-120"/>
                          <a:ea typeface="PMingLiU" panose="02020500000000000000" pitchFamily="18" charset="-120"/>
                          <a:cs typeface="Verdana" charset="0"/>
                        </a:rPr>
                        <a:t>行走變得容易</a:t>
                      </a:r>
                      <a:endParaRPr lang="en-US" sz="1950" u="none">
                        <a:solidFill>
                          <a:schemeClr val="tx1"/>
                        </a:solidFill>
                        <a:latin typeface="PMingLiU" panose="02020500000000000000" pitchFamily="18" charset="-120"/>
                        <a:ea typeface="PMingLiU" panose="02020500000000000000" pitchFamily="18" charset="-120"/>
                        <a:cs typeface="Verdana" charset="0"/>
                      </a:endParaRPr>
                    </a:p>
                    <a:p>
                      <a:pPr algn="ctr"/>
                      <a:endParaRPr lang="en-US" sz="1000" u="none">
                        <a:solidFill>
                          <a:schemeClr val="tx1"/>
                        </a:solidFill>
                        <a:latin typeface="Verdana" charset="0"/>
                        <a:ea typeface="Verdana" charset="0"/>
                        <a:cs typeface="Verdana" charset="0"/>
                      </a:endParaRPr>
                    </a:p>
                    <a:p>
                      <a:pPr algn="ctr"/>
                      <a:r>
                        <a:rPr lang="en-US" sz="1950" u="none">
                          <a:solidFill>
                            <a:schemeClr val="tx1"/>
                          </a:solidFill>
                          <a:latin typeface="Verdana" charset="0"/>
                          <a:ea typeface="Verdana" charset="0"/>
                          <a:cs typeface="Verdana" charset="0"/>
                        </a:rPr>
                        <a:t>Less coughing, fatigue, and shortness of breath </a:t>
                      </a:r>
                    </a:p>
                    <a:p>
                      <a:pPr algn="ctr"/>
                      <a:r>
                        <a:rPr lang="zh-TW" altLang="en-US" sz="1950" b="1" i="0" kern="1200">
                          <a:solidFill>
                            <a:schemeClr val="tx1"/>
                          </a:solidFill>
                          <a:effectLst/>
                          <a:latin typeface="PMingLiU" panose="02020500000000000000" pitchFamily="18" charset="-120"/>
                          <a:ea typeface="PMingLiU" panose="02020500000000000000" pitchFamily="18" charset="-120"/>
                          <a:cs typeface="Verdana" charset="0"/>
                        </a:rPr>
                        <a:t>少咳嗽，疲勞，</a:t>
                      </a:r>
                      <a:r>
                        <a:rPr lang="zh-CN" altLang="en-US" sz="1950" b="1" i="0" kern="1200">
                          <a:solidFill>
                            <a:schemeClr val="tx1"/>
                          </a:solidFill>
                          <a:effectLst/>
                          <a:latin typeface="PMingLiU" panose="02020500000000000000" pitchFamily="18" charset="-120"/>
                          <a:ea typeface="PMingLiU" panose="02020500000000000000" pitchFamily="18" charset="-120"/>
                          <a:cs typeface="Verdana" charset="0"/>
                        </a:rPr>
                        <a:t>氣促</a:t>
                      </a:r>
                      <a:endParaRPr lang="en-US" altLang="zh-CN" sz="1950" b="1" i="0" kern="1200">
                        <a:solidFill>
                          <a:schemeClr val="tx1"/>
                        </a:solidFill>
                        <a:effectLst/>
                        <a:latin typeface="PMingLiU" panose="02020500000000000000" pitchFamily="18" charset="-120"/>
                        <a:ea typeface="PMingLiU" panose="02020500000000000000" pitchFamily="18" charset="-120"/>
                        <a:cs typeface="Verdana" charset="0"/>
                      </a:endParaRPr>
                    </a:p>
                    <a:p>
                      <a:pPr algn="ctr"/>
                      <a:endParaRPr lang="en-US" sz="1000" u="none">
                        <a:solidFill>
                          <a:schemeClr val="tx1"/>
                        </a:solidFill>
                        <a:latin typeface="Verdana" charset="0"/>
                        <a:ea typeface="Verdana" charset="0"/>
                        <a:cs typeface="Verdana" charset="0"/>
                      </a:endParaRPr>
                    </a:p>
                    <a:p>
                      <a:pPr algn="ctr"/>
                      <a:r>
                        <a:rPr lang="en-US" sz="1950" u="none">
                          <a:solidFill>
                            <a:schemeClr val="tx1"/>
                          </a:solidFill>
                          <a:latin typeface="Verdana" charset="0"/>
                          <a:ea typeface="Verdana" charset="0"/>
                          <a:cs typeface="Verdana" charset="0"/>
                        </a:rPr>
                        <a:t>Decreased risk of coronary heart disease (CHD) </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u="none">
                          <a:solidFill>
                            <a:schemeClr val="tx1"/>
                          </a:solidFill>
                          <a:latin typeface="PMingLiU" panose="02020500000000000000" pitchFamily="18" charset="-120"/>
                          <a:ea typeface="PMingLiU" panose="02020500000000000000" pitchFamily="18" charset="-120"/>
                          <a:cs typeface="Verdana" charset="0"/>
                        </a:rPr>
                        <a:t>降低冠心病風險</a:t>
                      </a:r>
                      <a:endParaRPr lang="en-US" sz="1950" u="none">
                        <a:solidFill>
                          <a:schemeClr val="tx1"/>
                        </a:solidFill>
                        <a:latin typeface="PMingLiU" panose="02020500000000000000" pitchFamily="18" charset="-120"/>
                        <a:ea typeface="PMingLiU" panose="02020500000000000000" pitchFamily="18" charset="-120"/>
                        <a:cs typeface="Verdana" charset="0"/>
                      </a:endParaRPr>
                    </a:p>
                  </a:txBody>
                  <a:tcPr>
                    <a:lnL w="12700" cmpd="sng">
                      <a:noFill/>
                    </a:lnL>
                    <a:lnR w="12700" cmpd="sng">
                      <a:solidFill>
                        <a:srgbClr val="B80E0F"/>
                      </a:solidFill>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Impact"/>
                        </a:defRPr>
                      </a:lvl1pPr>
                      <a:lvl2pPr marL="457200" algn="l" defTabSz="914400" rtl="0" eaLnBrk="1" latinLnBrk="0" hangingPunct="1">
                        <a:defRPr sz="1800" b="1" kern="1200">
                          <a:solidFill>
                            <a:schemeClr val="dk1"/>
                          </a:solidFill>
                          <a:latin typeface="Impact"/>
                        </a:defRPr>
                      </a:lvl2pPr>
                      <a:lvl3pPr marL="914400" algn="l" defTabSz="914400" rtl="0" eaLnBrk="1" latinLnBrk="0" hangingPunct="1">
                        <a:defRPr sz="1800" b="1" kern="1200">
                          <a:solidFill>
                            <a:schemeClr val="dk1"/>
                          </a:solidFill>
                          <a:latin typeface="Impact"/>
                        </a:defRPr>
                      </a:lvl3pPr>
                      <a:lvl4pPr marL="1371600" algn="l" defTabSz="914400" rtl="0" eaLnBrk="1" latinLnBrk="0" hangingPunct="1">
                        <a:defRPr sz="1800" b="1" kern="1200">
                          <a:solidFill>
                            <a:schemeClr val="dk1"/>
                          </a:solidFill>
                          <a:latin typeface="Impact"/>
                        </a:defRPr>
                      </a:lvl4pPr>
                      <a:lvl5pPr marL="1828800" algn="l" defTabSz="914400" rtl="0" eaLnBrk="1" latinLnBrk="0" hangingPunct="1">
                        <a:defRPr sz="1800" b="1" kern="1200">
                          <a:solidFill>
                            <a:schemeClr val="dk1"/>
                          </a:solidFill>
                          <a:latin typeface="Impact"/>
                        </a:defRPr>
                      </a:lvl5pPr>
                      <a:lvl6pPr marL="2286000" algn="l" defTabSz="914400" rtl="0" eaLnBrk="1" latinLnBrk="0" hangingPunct="1">
                        <a:defRPr sz="1800" b="1" kern="1200">
                          <a:solidFill>
                            <a:schemeClr val="dk1"/>
                          </a:solidFill>
                          <a:latin typeface="Impact"/>
                        </a:defRPr>
                      </a:lvl6pPr>
                      <a:lvl7pPr marL="2743200" algn="l" defTabSz="914400" rtl="0" eaLnBrk="1" latinLnBrk="0" hangingPunct="1">
                        <a:defRPr sz="1800" b="1" kern="1200">
                          <a:solidFill>
                            <a:schemeClr val="dk1"/>
                          </a:solidFill>
                          <a:latin typeface="Impact"/>
                        </a:defRPr>
                      </a:lvl7pPr>
                      <a:lvl8pPr marL="3200400" algn="l" defTabSz="914400" rtl="0" eaLnBrk="1" latinLnBrk="0" hangingPunct="1">
                        <a:defRPr sz="1800" b="1" kern="1200">
                          <a:solidFill>
                            <a:schemeClr val="dk1"/>
                          </a:solidFill>
                          <a:latin typeface="Impact"/>
                        </a:defRPr>
                      </a:lvl8pPr>
                      <a:lvl9pPr marL="3657600" algn="l" defTabSz="914400" rtl="0" eaLnBrk="1" latinLnBrk="0" hangingPunct="1">
                        <a:defRPr sz="1800" b="1" kern="1200">
                          <a:solidFill>
                            <a:schemeClr val="dk1"/>
                          </a:solidFill>
                          <a:latin typeface="Impac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50" u="sng">
                          <a:solidFill>
                            <a:schemeClr val="tx1"/>
                          </a:solidFill>
                          <a:latin typeface="Verdana" charset="0"/>
                          <a:ea typeface="Verdana" charset="0"/>
                          <a:cs typeface="Verdana" charset="0"/>
                        </a:rPr>
                        <a:t>L</a:t>
                      </a:r>
                      <a:r>
                        <a:rPr lang="en-US" altLang="zh-CN" sz="1950" u="sng">
                          <a:solidFill>
                            <a:schemeClr val="tx1"/>
                          </a:solidFill>
                          <a:latin typeface="Verdana" charset="0"/>
                          <a:ea typeface="Verdana" charset="0"/>
                          <a:cs typeface="Verdana" charset="0"/>
                        </a:rPr>
                        <a:t>ong-Term Benefits </a:t>
                      </a:r>
                      <a:r>
                        <a:rPr lang="zh-TW" altLang="en-US" sz="1950" u="sng">
                          <a:solidFill>
                            <a:schemeClr val="tx1"/>
                          </a:solidFill>
                          <a:latin typeface="PMingLiU" panose="02020500000000000000" pitchFamily="18" charset="-120"/>
                          <a:ea typeface="PMingLiU" panose="02020500000000000000" pitchFamily="18" charset="-120"/>
                          <a:cs typeface="Verdana" charset="0"/>
                        </a:rPr>
                        <a:t>長期</a:t>
                      </a:r>
                      <a:r>
                        <a:rPr lang="zh-CN" altLang="en-US" sz="1950" b="1" u="sng">
                          <a:solidFill>
                            <a:schemeClr val="tx1"/>
                          </a:solidFill>
                          <a:effectLst/>
                          <a:latin typeface="PMingLiU" panose="02020500000000000000" pitchFamily="18" charset="-120"/>
                          <a:ea typeface="PMingLiU" panose="02020500000000000000" pitchFamily="18" charset="-120"/>
                          <a:cs typeface="Verdana" charset="0"/>
                        </a:rPr>
                        <a:t>好處</a:t>
                      </a:r>
                      <a:endParaRPr lang="en-US" altLang="zh-CN" sz="1950" u="sng">
                        <a:solidFill>
                          <a:schemeClr val="tx1"/>
                        </a:solidFill>
                        <a:latin typeface="PMingLiU" panose="02020500000000000000" pitchFamily="18" charset="-120"/>
                        <a:ea typeface="PMingLiU" panose="02020500000000000000" pitchFamily="18" charset="-120"/>
                        <a:cs typeface="Verdana" charset="0"/>
                      </a:endParaRPr>
                    </a:p>
                    <a:p>
                      <a:pPr algn="ctr"/>
                      <a:endParaRPr lang="en-US" altLang="zh-CN" sz="1000" u="sng">
                        <a:solidFill>
                          <a:schemeClr val="tx1"/>
                        </a:solidFill>
                        <a:latin typeface="Verdana" charset="0"/>
                        <a:ea typeface="Verdana" charset="0"/>
                        <a:cs typeface="Verdana" charset="0"/>
                      </a:endParaRPr>
                    </a:p>
                    <a:p>
                      <a:pPr algn="ctr"/>
                      <a:r>
                        <a:rPr lang="en-US" altLang="zh-CN" sz="1950" u="none">
                          <a:solidFill>
                            <a:schemeClr val="tx1"/>
                          </a:solidFill>
                          <a:latin typeface="Verdana" charset="0"/>
                          <a:ea typeface="Verdana" charset="0"/>
                          <a:cs typeface="Verdana" charset="0"/>
                        </a:rPr>
                        <a:t>Decreased risk of cancer of lung, mouth, throat, esophagus, bladder, kidney, and pancreas</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u="none">
                          <a:solidFill>
                            <a:schemeClr val="tx1"/>
                          </a:solidFill>
                          <a:latin typeface="PMingLiU" panose="02020500000000000000" pitchFamily="18" charset="-120"/>
                          <a:ea typeface="PMingLiU" panose="02020500000000000000" pitchFamily="18" charset="-120"/>
                          <a:cs typeface="Verdana" charset="0"/>
                        </a:rPr>
                        <a:t>降低肺，口腔，咽喉，食管，膀胱，腎臟和胰腺癌的風險</a:t>
                      </a:r>
                      <a:endParaRPr lang="en-US" altLang="zh-TW" sz="1950" u="none">
                        <a:solidFill>
                          <a:schemeClr val="tx1"/>
                        </a:solidFill>
                        <a:latin typeface="PMingLiU" panose="02020500000000000000" pitchFamily="18" charset="-120"/>
                        <a:ea typeface="PMingLiU" panose="02020500000000000000" pitchFamily="18" charset="-120"/>
                        <a:cs typeface="Verdana" charset="0"/>
                      </a:endParaRPr>
                    </a:p>
                    <a:p>
                      <a:pPr algn="ctr"/>
                      <a:endParaRPr lang="en-US" altLang="zh-CN" sz="1000" u="none">
                        <a:solidFill>
                          <a:schemeClr val="tx1"/>
                        </a:solidFill>
                        <a:latin typeface="Verdana" charset="0"/>
                        <a:ea typeface="Verdana" charset="0"/>
                        <a:cs typeface="Verdana" charset="0"/>
                      </a:endParaRPr>
                    </a:p>
                    <a:p>
                      <a:pPr algn="ctr"/>
                      <a:r>
                        <a:rPr lang="en-US" altLang="zh-CN" sz="1950" u="none">
                          <a:solidFill>
                            <a:schemeClr val="tx1"/>
                          </a:solidFill>
                          <a:latin typeface="Verdana" charset="0"/>
                          <a:ea typeface="Verdana" charset="0"/>
                          <a:cs typeface="Verdana" charset="0"/>
                        </a:rPr>
                        <a:t>Decreased risk of stroke</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b="0" u="none">
                          <a:solidFill>
                            <a:schemeClr val="tx1"/>
                          </a:solidFill>
                          <a:latin typeface="PMingLiU" panose="02020500000000000000" pitchFamily="18" charset="-120"/>
                          <a:ea typeface="PMingLiU" panose="02020500000000000000" pitchFamily="18" charset="-120"/>
                          <a:cs typeface="Verdana" charset="0"/>
                        </a:rPr>
                        <a:t>降低中風風險</a:t>
                      </a:r>
                      <a:endParaRPr lang="en-US" altLang="zh-CN" sz="1950" b="0" u="none">
                        <a:solidFill>
                          <a:schemeClr val="tx1"/>
                        </a:solidFill>
                        <a:latin typeface="PMingLiU" panose="02020500000000000000" pitchFamily="18" charset="-120"/>
                        <a:ea typeface="PMingLiU" panose="02020500000000000000" pitchFamily="18" charset="-120"/>
                        <a:cs typeface="Verdana" charset="0"/>
                      </a:endParaRPr>
                    </a:p>
                    <a:p>
                      <a:pPr algn="ctr"/>
                      <a:endParaRPr lang="en-US" altLang="zh-CN" sz="1000" u="none">
                        <a:solidFill>
                          <a:schemeClr val="tx1"/>
                        </a:solidFill>
                        <a:latin typeface="Verdana" charset="0"/>
                        <a:ea typeface="Verdana" charset="0"/>
                        <a:cs typeface="Verdana" charset="0"/>
                      </a:endParaRPr>
                    </a:p>
                    <a:p>
                      <a:pPr algn="ctr"/>
                      <a:r>
                        <a:rPr lang="en-US" altLang="zh-CN" sz="1950" u="none">
                          <a:solidFill>
                            <a:schemeClr val="tx1"/>
                          </a:solidFill>
                          <a:latin typeface="Verdana" charset="0"/>
                          <a:ea typeface="Verdana" charset="0"/>
                          <a:cs typeface="Verdana" charset="0"/>
                        </a:rPr>
                        <a:t>Reduced lung cancer death rate</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50" u="none">
                          <a:solidFill>
                            <a:schemeClr val="tx1"/>
                          </a:solidFill>
                          <a:latin typeface="PMingLiU" panose="02020500000000000000" pitchFamily="18" charset="-120"/>
                          <a:ea typeface="PMingLiU" panose="02020500000000000000" pitchFamily="18" charset="-120"/>
                          <a:cs typeface="Verdana" charset="0"/>
                        </a:rPr>
                        <a:t>降低肺癌死亡率</a:t>
                      </a:r>
                      <a:endParaRPr lang="en-US" altLang="zh-CN" sz="1950" u="none">
                        <a:solidFill>
                          <a:schemeClr val="tx1"/>
                        </a:solidFill>
                        <a:latin typeface="PMingLiU" panose="02020500000000000000" pitchFamily="18" charset="-120"/>
                        <a:ea typeface="PMingLiU" panose="02020500000000000000" pitchFamily="18" charset="-120"/>
                        <a:cs typeface="Verdana" charset="0"/>
                      </a:endParaRPr>
                    </a:p>
                  </a:txBody>
                  <a:tcPr>
                    <a:lnL w="12700" cmpd="sng">
                      <a:solidFill>
                        <a:srgbClr val="B80E0F"/>
                      </a:solid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935400"/>
                  </a:ext>
                </a:extLst>
              </a:tr>
            </a:tbl>
          </a:graphicData>
        </a:graphic>
      </p:graphicFrame>
      <p:pic>
        <p:nvPicPr>
          <p:cNvPr id="1026" name="Picture 2" descr="Image result for good">
            <a:extLst>
              <a:ext uri="{FF2B5EF4-FFF2-40B4-BE49-F238E27FC236}">
                <a16:creationId xmlns:a16="http://schemas.microsoft.com/office/drawing/2014/main" id="{C51AEC6C-6138-4B50-A5E8-A13354B244A1}"/>
              </a:ext>
            </a:extLst>
          </p:cNvPr>
          <p:cNvPicPr>
            <a:picLocks noChangeAspect="1" noChangeArrowheads="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905424" y="88578"/>
            <a:ext cx="1217564" cy="12175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435FD03-6E71-41E0-953D-40ECA5045EB1}"/>
              </a:ext>
            </a:extLst>
          </p:cNvPr>
          <p:cNvPicPr>
            <a:picLocks noChangeAspect="1"/>
          </p:cNvPicPr>
          <p:nvPr/>
        </p:nvPicPr>
        <p:blipFill>
          <a:blip r:embed="rId5"/>
          <a:stretch>
            <a:fillRect/>
          </a:stretch>
        </p:blipFill>
        <p:spPr>
          <a:xfrm>
            <a:off x="10842706" y="6038198"/>
            <a:ext cx="848077" cy="625249"/>
          </a:xfrm>
          <a:prstGeom prst="rect">
            <a:avLst/>
          </a:prstGeom>
        </p:spPr>
      </p:pic>
      <p:sp>
        <p:nvSpPr>
          <p:cNvPr id="12" name="TextBox 11">
            <a:extLst>
              <a:ext uri="{FF2B5EF4-FFF2-40B4-BE49-F238E27FC236}">
                <a16:creationId xmlns:a16="http://schemas.microsoft.com/office/drawing/2014/main" id="{EECF6807-8635-48C7-BA82-922CDBC2DC8B}"/>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6"/>
              </a:rPr>
              <a:t>American Cancer Society</a:t>
            </a:r>
            <a:endParaRPr lang="en-US" sz="1100"/>
          </a:p>
        </p:txBody>
      </p:sp>
    </p:spTree>
    <p:extLst>
      <p:ext uri="{BB962C8B-B14F-4D97-AF65-F5344CB8AC3E}">
        <p14:creationId xmlns:p14="http://schemas.microsoft.com/office/powerpoint/2010/main" val="3182059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A3383B0-AC15-4B37-B932-652DCBA34D4E}"/>
              </a:ext>
            </a:extLst>
          </p:cNvPr>
          <p:cNvSpPr>
            <a:spLocks noGrp="1"/>
          </p:cNvSpPr>
          <p:nvPr>
            <p:ph idx="1"/>
          </p:nvPr>
        </p:nvSpPr>
        <p:spPr>
          <a:xfrm>
            <a:off x="565484" y="2394284"/>
            <a:ext cx="11081082" cy="3192810"/>
          </a:xfrm>
          <a:prstGeom prst="rect">
            <a:avLst/>
          </a:prstGeom>
        </p:spPr>
        <p:txBody>
          <a:bodyPr anchor="ctr">
            <a:normAutofit/>
          </a:bodyPr>
          <a:lstStyle/>
          <a:p>
            <a:pPr marL="0" indent="0" algn="ctr">
              <a:buNone/>
            </a:pPr>
            <a:r>
              <a:rPr lang="en-US" sz="3600" b="1">
                <a:solidFill>
                  <a:schemeClr val="tx1">
                    <a:lumMod val="85000"/>
                    <a:lumOff val="15000"/>
                  </a:schemeClr>
                </a:solidFill>
                <a:latin typeface="Verdana" charset="0"/>
                <a:ea typeface="Verdana" charset="0"/>
                <a:cs typeface="Verdana" charset="0"/>
              </a:rPr>
              <a:t>Smokers </a:t>
            </a:r>
            <a:r>
              <a:rPr lang="en-US" sz="3600" b="1" u="sng">
                <a:solidFill>
                  <a:schemeClr val="tx1">
                    <a:lumMod val="85000"/>
                    <a:lumOff val="15000"/>
                  </a:schemeClr>
                </a:solidFill>
                <a:latin typeface="Verdana" charset="0"/>
                <a:ea typeface="Verdana" charset="0"/>
                <a:cs typeface="Verdana" charset="0"/>
              </a:rPr>
              <a:t>die 10 years earlier</a:t>
            </a:r>
            <a:r>
              <a:rPr lang="en-US" sz="3600" b="1">
                <a:solidFill>
                  <a:schemeClr val="tx1">
                    <a:lumMod val="85000"/>
                    <a:lumOff val="15000"/>
                  </a:schemeClr>
                </a:solidFill>
                <a:latin typeface="Verdana" charset="0"/>
                <a:ea typeface="Verdana" charset="0"/>
                <a:cs typeface="Verdana" charset="0"/>
              </a:rPr>
              <a:t> than non-smokers.</a:t>
            </a:r>
          </a:p>
          <a:p>
            <a:pPr marL="0" indent="0" algn="ctr">
              <a:buNone/>
            </a:pPr>
            <a:endParaRPr lang="en-US" sz="3600" b="1">
              <a:solidFill>
                <a:schemeClr val="tx1">
                  <a:lumMod val="85000"/>
                  <a:lumOff val="15000"/>
                </a:schemeClr>
              </a:solidFill>
              <a:latin typeface="Verdana" charset="0"/>
              <a:ea typeface="Verdana" charset="0"/>
              <a:cs typeface="Verdana" charset="0"/>
            </a:endParaRPr>
          </a:p>
          <a:p>
            <a:pPr marL="0" indent="0" algn="ctr">
              <a:buNone/>
            </a:pPr>
            <a:r>
              <a:rPr lang="zh-TW" altLang="en-US" sz="3600" b="1">
                <a:solidFill>
                  <a:schemeClr val="tx1">
                    <a:lumMod val="85000"/>
                    <a:lumOff val="15000"/>
                  </a:schemeClr>
                </a:solidFill>
                <a:latin typeface="PMingLiU" panose="02020500000000000000" pitchFamily="18" charset="-120"/>
                <a:ea typeface="PMingLiU" panose="02020500000000000000" pitchFamily="18" charset="-120"/>
                <a:cs typeface="Verdana" charset="0"/>
              </a:rPr>
              <a:t>吸煙者比非吸煙者</a:t>
            </a:r>
            <a:r>
              <a:rPr lang="zh-CN" altLang="en-US" sz="3600" b="1">
                <a:solidFill>
                  <a:schemeClr val="tx1">
                    <a:lumMod val="85000"/>
                    <a:lumOff val="15000"/>
                  </a:schemeClr>
                </a:solidFill>
                <a:latin typeface="PMingLiU" panose="02020500000000000000" pitchFamily="18" charset="-120"/>
                <a:ea typeface="PMingLiU" panose="02020500000000000000" pitchFamily="18" charset="-120"/>
                <a:cs typeface="Verdana" charset="0"/>
              </a:rPr>
              <a:t>提</a:t>
            </a:r>
            <a:r>
              <a:rPr lang="zh-TW" altLang="en-US" sz="3600" b="1" u="sng">
                <a:solidFill>
                  <a:schemeClr val="tx1">
                    <a:lumMod val="85000"/>
                    <a:lumOff val="15000"/>
                  </a:schemeClr>
                </a:solidFill>
                <a:latin typeface="PMingLiU" panose="02020500000000000000" pitchFamily="18" charset="-120"/>
                <a:ea typeface="PMingLiU" panose="02020500000000000000" pitchFamily="18" charset="-120"/>
                <a:cs typeface="Verdana" charset="0"/>
              </a:rPr>
              <a:t>早死</a:t>
            </a:r>
            <a:r>
              <a:rPr lang="zh-CN" altLang="en-US" sz="3600" b="1" u="sng">
                <a:solidFill>
                  <a:schemeClr val="tx1">
                    <a:lumMod val="85000"/>
                    <a:lumOff val="15000"/>
                  </a:schemeClr>
                </a:solidFill>
                <a:latin typeface="PMingLiU" panose="02020500000000000000" pitchFamily="18" charset="-120"/>
                <a:ea typeface="PMingLiU" panose="02020500000000000000" pitchFamily="18" charset="-120"/>
                <a:cs typeface="Verdana" charset="0"/>
              </a:rPr>
              <a:t>亡</a:t>
            </a:r>
            <a:r>
              <a:rPr lang="en-US" altLang="zh-TW" sz="3600" b="1" u="sng">
                <a:solidFill>
                  <a:schemeClr val="tx1">
                    <a:lumMod val="85000"/>
                    <a:lumOff val="15000"/>
                  </a:schemeClr>
                </a:solidFill>
                <a:latin typeface="PMingLiU" panose="02020500000000000000" pitchFamily="18" charset="-120"/>
                <a:ea typeface="PMingLiU" panose="02020500000000000000" pitchFamily="18" charset="-120"/>
                <a:cs typeface="Verdana" charset="0"/>
              </a:rPr>
              <a:t>10</a:t>
            </a:r>
            <a:r>
              <a:rPr lang="zh-TW" altLang="en-US" sz="3600" b="1" u="sng">
                <a:solidFill>
                  <a:schemeClr val="tx1">
                    <a:lumMod val="85000"/>
                    <a:lumOff val="15000"/>
                  </a:schemeClr>
                </a:solidFill>
                <a:latin typeface="PMingLiU" panose="02020500000000000000" pitchFamily="18" charset="-120"/>
                <a:ea typeface="PMingLiU" panose="02020500000000000000" pitchFamily="18" charset="-120"/>
                <a:cs typeface="Verdana" charset="0"/>
              </a:rPr>
              <a:t>年</a:t>
            </a:r>
            <a:r>
              <a:rPr lang="zh-TW" altLang="en-US" sz="3600" b="1">
                <a:solidFill>
                  <a:schemeClr val="tx1">
                    <a:lumMod val="85000"/>
                    <a:lumOff val="15000"/>
                  </a:schemeClr>
                </a:solidFill>
                <a:latin typeface="PMingLiU" panose="02020500000000000000" pitchFamily="18" charset="-120"/>
                <a:ea typeface="PMingLiU" panose="02020500000000000000" pitchFamily="18" charset="-120"/>
                <a:cs typeface="Verdana" charset="0"/>
              </a:rPr>
              <a:t>。</a:t>
            </a:r>
            <a:endParaRPr lang="en-US" sz="3600" b="1">
              <a:solidFill>
                <a:schemeClr val="tx1">
                  <a:lumMod val="85000"/>
                  <a:lumOff val="15000"/>
                </a:schemeClr>
              </a:solidFill>
              <a:latin typeface="PMingLiU" panose="02020500000000000000" pitchFamily="18" charset="-120"/>
              <a:ea typeface="PMingLiU" panose="02020500000000000000" pitchFamily="18" charset="-120"/>
              <a:cs typeface="Verdana" charset="0"/>
            </a:endParaRPr>
          </a:p>
        </p:txBody>
      </p:sp>
      <p:pic>
        <p:nvPicPr>
          <p:cNvPr id="8" name="Picture 7">
            <a:extLst>
              <a:ext uri="{FF2B5EF4-FFF2-40B4-BE49-F238E27FC236}">
                <a16:creationId xmlns:a16="http://schemas.microsoft.com/office/drawing/2014/main" id="{E045F3CE-6B3A-4965-9E4C-920216CC7077}"/>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6" name="TextBox 5">
            <a:extLst>
              <a:ext uri="{FF2B5EF4-FFF2-40B4-BE49-F238E27FC236}">
                <a16:creationId xmlns:a16="http://schemas.microsoft.com/office/drawing/2014/main" id="{3902719E-55DA-4CA6-A4F0-BE13BF568B63}"/>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
        <p:nvSpPr>
          <p:cNvPr id="3" name="Title 2">
            <a:extLst>
              <a:ext uri="{FF2B5EF4-FFF2-40B4-BE49-F238E27FC236}">
                <a16:creationId xmlns:a16="http://schemas.microsoft.com/office/drawing/2014/main" id="{2E6A7066-C74D-4BE9-AAB0-6AB7B2A34D8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8263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75109C27-6E8C-472A-A01D-1A71C69A4798}"/>
              </a:ext>
            </a:extLst>
          </p:cNvPr>
          <p:cNvGraphicFramePr>
            <a:graphicFrameLocks noGrp="1"/>
          </p:cNvGraphicFramePr>
          <p:nvPr>
            <p:ph idx="1"/>
            <p:extLst>
              <p:ext uri="{D42A27DB-BD31-4B8C-83A1-F6EECF244321}">
                <p14:modId xmlns:p14="http://schemas.microsoft.com/office/powerpoint/2010/main" val="1457405726"/>
              </p:ext>
            </p:extLst>
          </p:nvPr>
        </p:nvGraphicFramePr>
        <p:xfrm>
          <a:off x="139700" y="1629937"/>
          <a:ext cx="11912600" cy="5181600"/>
        </p:xfrm>
        <a:graphic>
          <a:graphicData uri="http://schemas.openxmlformats.org/drawingml/2006/table">
            <a:tbl>
              <a:tblPr firstRow="1" bandRow="1">
                <a:tableStyleId>{1E171933-4619-4E11-9A3F-F7608DF75F80}</a:tableStyleId>
              </a:tblPr>
              <a:tblGrid>
                <a:gridCol w="4946229">
                  <a:extLst>
                    <a:ext uri="{9D8B030D-6E8A-4147-A177-3AD203B41FA5}">
                      <a16:colId xmlns:a16="http://schemas.microsoft.com/office/drawing/2014/main" val="2174149776"/>
                    </a:ext>
                  </a:extLst>
                </a:gridCol>
                <a:gridCol w="6966371">
                  <a:extLst>
                    <a:ext uri="{9D8B030D-6E8A-4147-A177-3AD203B41FA5}">
                      <a16:colId xmlns:a16="http://schemas.microsoft.com/office/drawing/2014/main" val="2515785122"/>
                    </a:ext>
                  </a:extLst>
                </a:gridCol>
              </a:tblGrid>
              <a:tr h="1007445">
                <a:tc>
                  <a:txBody>
                    <a:bodyPr/>
                    <a:lstStyle/>
                    <a:p>
                      <a:pPr algn="l"/>
                      <a:r>
                        <a:rPr lang="en-US" altLang="zh-CN" sz="2000">
                          <a:effectLst>
                            <a:outerShdw blurRad="38100" dist="38100" dir="2700000" algn="tl">
                              <a:srgbClr val="000000">
                                <a:alpha val="43137"/>
                              </a:srgbClr>
                            </a:outerShdw>
                          </a:effectLst>
                          <a:latin typeface="Verdana" charset="0"/>
                          <a:ea typeface="Verdana" charset="0"/>
                          <a:cs typeface="Verdana" charset="0"/>
                        </a:rPr>
                        <a:t>Age</a:t>
                      </a:r>
                      <a:r>
                        <a:rPr lang="en-US" sz="2000">
                          <a:effectLst>
                            <a:outerShdw blurRad="38100" dist="38100" dir="2700000" algn="tl">
                              <a:srgbClr val="000000">
                                <a:alpha val="43137"/>
                              </a:srgbClr>
                            </a:outerShdw>
                          </a:effectLst>
                          <a:latin typeface="Verdana" charset="0"/>
                          <a:ea typeface="Verdana" charset="0"/>
                          <a:cs typeface="Verdana" charset="0"/>
                        </a:rPr>
                        <a:t> of Quitting Smoking</a:t>
                      </a:r>
                    </a:p>
                    <a:p>
                      <a:pPr algn="l"/>
                      <a:r>
                        <a:rPr lang="zh-TW" altLang="en-US" sz="24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zh-CN" altLang="en-US" sz="24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的年齡</a:t>
                      </a:r>
                      <a:endParaRPr lang="en-US" sz="24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a:effectLst>
                            <a:outerShdw blurRad="38100" dist="38100" dir="2700000" algn="tl">
                              <a:srgbClr val="000000">
                                <a:alpha val="43137"/>
                              </a:srgbClr>
                            </a:outerShdw>
                          </a:effectLst>
                          <a:latin typeface="Verdana" charset="0"/>
                          <a:ea typeface="Verdana" charset="0"/>
                          <a:cs typeface="Verdana" charset="0"/>
                        </a:rPr>
                        <a:t>Benefits in </a:t>
                      </a:r>
                      <a:r>
                        <a:rPr lang="en-US" altLang="zh-CN" sz="2000">
                          <a:effectLst>
                            <a:outerShdw blurRad="38100" dist="38100" dir="2700000" algn="tl">
                              <a:srgbClr val="000000">
                                <a:alpha val="43137"/>
                              </a:srgbClr>
                            </a:outerShdw>
                          </a:effectLst>
                          <a:latin typeface="Verdana" charset="0"/>
                          <a:ea typeface="Verdana" charset="0"/>
                          <a:cs typeface="Verdana" charset="0"/>
                        </a:rPr>
                        <a:t>C</a:t>
                      </a:r>
                      <a:r>
                        <a:rPr lang="en-US" sz="2000">
                          <a:effectLst>
                            <a:outerShdw blurRad="38100" dist="38100" dir="2700000" algn="tl">
                              <a:srgbClr val="000000">
                                <a:alpha val="43137"/>
                              </a:srgbClr>
                            </a:outerShdw>
                          </a:effectLst>
                          <a:latin typeface="Verdana" charset="0"/>
                          <a:ea typeface="Verdana" charset="0"/>
                          <a:cs typeface="Verdana" charset="0"/>
                        </a:rPr>
                        <a:t>omparison with </a:t>
                      </a:r>
                      <a:r>
                        <a:rPr lang="en-US" altLang="zh-CN" sz="2000">
                          <a:effectLst>
                            <a:outerShdw blurRad="38100" dist="38100" dir="2700000" algn="tl">
                              <a:srgbClr val="000000">
                                <a:alpha val="43137"/>
                              </a:srgbClr>
                            </a:outerShdw>
                          </a:effectLst>
                          <a:latin typeface="Verdana" charset="0"/>
                          <a:ea typeface="Verdana" charset="0"/>
                          <a:cs typeface="Verdana" charset="0"/>
                        </a:rPr>
                        <a:t>T</a:t>
                      </a:r>
                      <a:r>
                        <a:rPr lang="en-US" sz="2000">
                          <a:effectLst>
                            <a:outerShdw blurRad="38100" dist="38100" dir="2700000" algn="tl">
                              <a:srgbClr val="000000">
                                <a:alpha val="43137"/>
                              </a:srgbClr>
                            </a:outerShdw>
                          </a:effectLst>
                          <a:latin typeface="Verdana" charset="0"/>
                          <a:ea typeface="Verdana" charset="0"/>
                          <a:cs typeface="Verdana" charset="0"/>
                        </a:rPr>
                        <a:t>hose </a:t>
                      </a:r>
                      <a:r>
                        <a:rPr lang="en-US" altLang="zh-CN" sz="2000">
                          <a:effectLst>
                            <a:outerShdw blurRad="38100" dist="38100" dir="2700000" algn="tl">
                              <a:srgbClr val="000000">
                                <a:alpha val="43137"/>
                              </a:srgbClr>
                            </a:outerShdw>
                          </a:effectLst>
                          <a:latin typeface="Verdana" charset="0"/>
                          <a:ea typeface="Verdana" charset="0"/>
                          <a:cs typeface="Verdana" charset="0"/>
                        </a:rPr>
                        <a:t>W</a:t>
                      </a:r>
                      <a:r>
                        <a:rPr lang="en-US" sz="2000">
                          <a:effectLst>
                            <a:outerShdw blurRad="38100" dist="38100" dir="2700000" algn="tl">
                              <a:srgbClr val="000000">
                                <a:alpha val="43137"/>
                              </a:srgbClr>
                            </a:outerShdw>
                          </a:effectLst>
                          <a:latin typeface="Verdana" charset="0"/>
                          <a:ea typeface="Verdana" charset="0"/>
                          <a:cs typeface="Verdana" charset="0"/>
                        </a:rPr>
                        <a:t>ho </a:t>
                      </a:r>
                      <a:r>
                        <a:rPr lang="en-US" altLang="zh-CN" sz="2000">
                          <a:effectLst>
                            <a:outerShdw blurRad="38100" dist="38100" dir="2700000" algn="tl">
                              <a:srgbClr val="000000">
                                <a:alpha val="43137"/>
                              </a:srgbClr>
                            </a:outerShdw>
                          </a:effectLst>
                          <a:latin typeface="Verdana" charset="0"/>
                          <a:ea typeface="Verdana" charset="0"/>
                          <a:cs typeface="Verdana" charset="0"/>
                        </a:rPr>
                        <a:t>C</a:t>
                      </a:r>
                      <a:r>
                        <a:rPr lang="en-US" sz="2000">
                          <a:effectLst>
                            <a:outerShdw blurRad="38100" dist="38100" dir="2700000" algn="tl">
                              <a:srgbClr val="000000">
                                <a:alpha val="43137"/>
                              </a:srgbClr>
                            </a:outerShdw>
                          </a:effectLst>
                          <a:latin typeface="Verdana" charset="0"/>
                          <a:ea typeface="Verdana" charset="0"/>
                          <a:cs typeface="Verdana" charset="0"/>
                        </a:rPr>
                        <a:t>ontinued</a:t>
                      </a:r>
                    </a:p>
                    <a:p>
                      <a:pPr algn="l"/>
                      <a:r>
                        <a:rPr lang="zh-TW" altLang="en-US" sz="2400" b="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戒煙者與繼續吸煙者相比之益處</a:t>
                      </a:r>
                    </a:p>
                  </a:txBody>
                  <a:tcPr/>
                </a:tc>
                <a:extLst>
                  <a:ext uri="{0D108BD9-81ED-4DB2-BD59-A6C34878D82A}">
                    <a16:rowId xmlns:a16="http://schemas.microsoft.com/office/drawing/2014/main" val="2049207820"/>
                  </a:ext>
                </a:extLst>
              </a:tr>
              <a:tr h="662035">
                <a:tc>
                  <a:txBody>
                    <a:bodyPr/>
                    <a:lstStyle/>
                    <a:p>
                      <a:pPr algn="l"/>
                      <a:r>
                        <a:rPr lang="en-US" sz="2000">
                          <a:effectLst/>
                          <a:latin typeface="Verdana" charset="0"/>
                          <a:ea typeface="Verdana" charset="0"/>
                          <a:cs typeface="Verdana" charset="0"/>
                        </a:rPr>
                        <a:t>At about </a:t>
                      </a:r>
                      <a:r>
                        <a:rPr lang="en-US" altLang="zh-CN" sz="2000">
                          <a:effectLst/>
                          <a:latin typeface="Verdana" charset="0"/>
                          <a:ea typeface="Verdana" charset="0"/>
                          <a:cs typeface="Verdana" charset="0"/>
                        </a:rPr>
                        <a:t>age</a:t>
                      </a:r>
                      <a:r>
                        <a:rPr lang="zh-CN" altLang="en-US" sz="2000" baseline="0">
                          <a:effectLst/>
                          <a:latin typeface="Verdana" charset="0"/>
                          <a:ea typeface="Verdana" charset="0"/>
                          <a:cs typeface="Verdana" charset="0"/>
                        </a:rPr>
                        <a:t> </a:t>
                      </a:r>
                      <a:r>
                        <a:rPr lang="en-US" sz="2000">
                          <a:effectLst/>
                          <a:latin typeface="Verdana" charset="0"/>
                          <a:ea typeface="Verdana" charset="0"/>
                          <a:cs typeface="Verdana" charset="0"/>
                        </a:rPr>
                        <a:t>30</a:t>
                      </a:r>
                    </a:p>
                    <a:p>
                      <a:pPr algn="l"/>
                      <a:r>
                        <a:rPr lang="zh-CN" altLang="en-US" sz="2000">
                          <a:effectLst/>
                          <a:latin typeface="PMingLiU" panose="02020500000000000000" pitchFamily="18" charset="-120"/>
                          <a:ea typeface="PMingLiU" panose="02020500000000000000" pitchFamily="18" charset="-120"/>
                          <a:cs typeface="Verdana" charset="0"/>
                        </a:rPr>
                        <a:t>大約 </a:t>
                      </a:r>
                      <a:r>
                        <a:rPr lang="en-US" altLang="zh-CN" sz="2000">
                          <a:effectLst/>
                          <a:latin typeface="PMingLiU" panose="02020500000000000000" pitchFamily="18" charset="-120"/>
                          <a:ea typeface="PMingLiU" panose="02020500000000000000" pitchFamily="18" charset="-120"/>
                          <a:cs typeface="Verdana" charset="0"/>
                        </a:rPr>
                        <a:t>30</a:t>
                      </a:r>
                      <a:r>
                        <a:rPr lang="zh-CN" altLang="en-US" sz="2000">
                          <a:effectLst/>
                          <a:latin typeface="PMingLiU" panose="02020500000000000000" pitchFamily="18" charset="-120"/>
                          <a:ea typeface="PMingLiU" panose="02020500000000000000" pitchFamily="18" charset="-120"/>
                          <a:cs typeface="Verdana" charset="0"/>
                        </a:rPr>
                        <a:t> 歲</a:t>
                      </a:r>
                      <a:endParaRPr lang="en-US" sz="2000" b="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a:effectLst/>
                          <a:latin typeface="Verdana" charset="0"/>
                          <a:ea typeface="Verdana" charset="0"/>
                          <a:cs typeface="Verdana" charset="0"/>
                        </a:rPr>
                        <a:t>Gain almost 10 years of life expectancy</a:t>
                      </a:r>
                    </a:p>
                    <a:p>
                      <a:pPr algn="l"/>
                      <a:r>
                        <a:rPr lang="zh-TW" altLang="en-US" sz="2000">
                          <a:effectLst/>
                          <a:latin typeface="PMingLiU" panose="02020500000000000000" pitchFamily="18" charset="-120"/>
                          <a:ea typeface="PMingLiU" panose="02020500000000000000" pitchFamily="18" charset="-120"/>
                          <a:cs typeface="Verdana" charset="0"/>
                        </a:rPr>
                        <a:t>增益</a:t>
                      </a:r>
                      <a:r>
                        <a:rPr lang="zh-CN" altLang="en-US" sz="2000" baseline="0">
                          <a:effectLst/>
                          <a:latin typeface="PMingLiU" panose="02020500000000000000" pitchFamily="18" charset="-120"/>
                          <a:ea typeface="PMingLiU" panose="02020500000000000000" pitchFamily="18" charset="-120"/>
                          <a:cs typeface="Verdana" charset="0"/>
                        </a:rPr>
                        <a:t> </a:t>
                      </a:r>
                      <a:r>
                        <a:rPr lang="en-US" altLang="zh-CN" sz="2000" baseline="0">
                          <a:effectLst/>
                          <a:latin typeface="PMingLiU" panose="02020500000000000000" pitchFamily="18" charset="-120"/>
                          <a:ea typeface="PMingLiU" panose="02020500000000000000" pitchFamily="18" charset="-120"/>
                          <a:cs typeface="Verdana" charset="0"/>
                        </a:rPr>
                        <a:t>10</a:t>
                      </a:r>
                      <a:r>
                        <a:rPr lang="zh-CN" altLang="en-US" sz="2000" baseline="0">
                          <a:effectLst/>
                          <a:latin typeface="PMingLiU" panose="02020500000000000000" pitchFamily="18" charset="-120"/>
                          <a:ea typeface="PMingLiU" panose="02020500000000000000" pitchFamily="18" charset="-120"/>
                          <a:cs typeface="Verdana" charset="0"/>
                        </a:rPr>
                        <a:t> </a:t>
                      </a:r>
                      <a:r>
                        <a:rPr lang="zh-TW" altLang="en-US" sz="200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4216510091"/>
                  </a:ext>
                </a:extLst>
              </a:tr>
              <a:tr h="662035">
                <a:tc>
                  <a:txBody>
                    <a:bodyPr/>
                    <a:lstStyle/>
                    <a:p>
                      <a:pPr algn="l"/>
                      <a:r>
                        <a:rPr lang="en-US" sz="2000">
                          <a:effectLst/>
                          <a:latin typeface="Verdana" charset="0"/>
                          <a:ea typeface="Verdana" charset="0"/>
                          <a:cs typeface="Verdana" charset="0"/>
                        </a:rPr>
                        <a:t>At about </a:t>
                      </a:r>
                      <a:r>
                        <a:rPr lang="en-US" altLang="zh-CN" sz="2000">
                          <a:effectLst/>
                          <a:latin typeface="Verdana" charset="0"/>
                          <a:ea typeface="Verdana" charset="0"/>
                          <a:cs typeface="Verdana" charset="0"/>
                        </a:rPr>
                        <a:t>age</a:t>
                      </a:r>
                      <a:r>
                        <a:rPr lang="zh-CN" altLang="en-US" sz="2000">
                          <a:effectLst/>
                          <a:latin typeface="Verdana" charset="0"/>
                          <a:ea typeface="Verdana" charset="0"/>
                          <a:cs typeface="Verdana" charset="0"/>
                        </a:rPr>
                        <a:t> </a:t>
                      </a:r>
                      <a:r>
                        <a:rPr lang="en-US" sz="2000">
                          <a:effectLst/>
                          <a:latin typeface="Verdana" charset="0"/>
                          <a:ea typeface="Verdana" charset="0"/>
                          <a:cs typeface="Verdana" charset="0"/>
                        </a:rPr>
                        <a:t>40</a:t>
                      </a:r>
                    </a:p>
                    <a:p>
                      <a:pPr algn="l"/>
                      <a:r>
                        <a:rPr lang="zh-CN" altLang="en-US" sz="2000">
                          <a:effectLst/>
                          <a:latin typeface="PMingLiU" panose="02020500000000000000" pitchFamily="18" charset="-120"/>
                          <a:ea typeface="PMingLiU" panose="02020500000000000000" pitchFamily="18" charset="-120"/>
                          <a:cs typeface="Verdana" charset="0"/>
                        </a:rPr>
                        <a:t>大約 </a:t>
                      </a:r>
                      <a:r>
                        <a:rPr lang="en-US" altLang="zh-CN" sz="2000">
                          <a:effectLst/>
                          <a:latin typeface="PMingLiU" panose="02020500000000000000" pitchFamily="18" charset="-120"/>
                          <a:ea typeface="PMingLiU" panose="02020500000000000000" pitchFamily="18" charset="-120"/>
                          <a:cs typeface="Verdana" charset="0"/>
                        </a:rPr>
                        <a:t>40</a:t>
                      </a:r>
                      <a:r>
                        <a:rPr lang="zh-CN" altLang="en-US" sz="2000">
                          <a:effectLst/>
                          <a:latin typeface="PMingLiU" panose="02020500000000000000" pitchFamily="18" charset="-120"/>
                          <a:ea typeface="PMingLiU" panose="02020500000000000000" pitchFamily="18" charset="-120"/>
                          <a:cs typeface="Verdana" charset="0"/>
                        </a:rPr>
                        <a:t> 歲</a:t>
                      </a:r>
                      <a:endParaRPr lang="en-US" sz="2000" b="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a:effectLst/>
                          <a:latin typeface="Verdana" charset="0"/>
                          <a:ea typeface="Verdana" charset="0"/>
                          <a:cs typeface="Verdana" charset="0"/>
                        </a:rPr>
                        <a:t>Gain 9 years of life expectancy</a:t>
                      </a:r>
                    </a:p>
                    <a:p>
                      <a:pPr algn="l"/>
                      <a:r>
                        <a:rPr lang="zh-TW" altLang="en-US" sz="2000">
                          <a:effectLst/>
                          <a:latin typeface="PMingLiU" panose="02020500000000000000" pitchFamily="18" charset="-120"/>
                          <a:ea typeface="PMingLiU" panose="02020500000000000000" pitchFamily="18" charset="-120"/>
                          <a:cs typeface="Verdana" charset="0"/>
                        </a:rPr>
                        <a:t>增益</a:t>
                      </a:r>
                      <a:r>
                        <a:rPr lang="zh-CN" altLang="en-US" sz="2000" baseline="0">
                          <a:effectLst/>
                          <a:latin typeface="PMingLiU" panose="02020500000000000000" pitchFamily="18" charset="-120"/>
                          <a:ea typeface="PMingLiU" panose="02020500000000000000" pitchFamily="18" charset="-120"/>
                          <a:cs typeface="Verdana" charset="0"/>
                        </a:rPr>
                        <a:t> </a:t>
                      </a:r>
                      <a:r>
                        <a:rPr lang="en-US" altLang="zh-CN" sz="2000" baseline="0">
                          <a:effectLst/>
                          <a:latin typeface="PMingLiU" panose="02020500000000000000" pitchFamily="18" charset="-120"/>
                          <a:ea typeface="PMingLiU" panose="02020500000000000000" pitchFamily="18" charset="-120"/>
                          <a:cs typeface="Verdana" charset="0"/>
                        </a:rPr>
                        <a:t>9</a:t>
                      </a:r>
                      <a:r>
                        <a:rPr lang="zh-CN" altLang="en-US" sz="2000" baseline="0">
                          <a:effectLst/>
                          <a:latin typeface="PMingLiU" panose="02020500000000000000" pitchFamily="18" charset="-120"/>
                          <a:ea typeface="PMingLiU" panose="02020500000000000000" pitchFamily="18" charset="-120"/>
                          <a:cs typeface="Verdana" charset="0"/>
                        </a:rPr>
                        <a:t> </a:t>
                      </a:r>
                      <a:r>
                        <a:rPr lang="zh-TW" altLang="en-US" sz="200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810539730"/>
                  </a:ext>
                </a:extLst>
              </a:tr>
              <a:tr h="662035">
                <a:tc>
                  <a:txBody>
                    <a:bodyPr/>
                    <a:lstStyle/>
                    <a:p>
                      <a:pPr algn="l"/>
                      <a:r>
                        <a:rPr lang="en-US" sz="2000">
                          <a:effectLst/>
                          <a:latin typeface="Verdana" charset="0"/>
                          <a:ea typeface="Verdana" charset="0"/>
                          <a:cs typeface="Verdana" charset="0"/>
                        </a:rPr>
                        <a:t>At about </a:t>
                      </a:r>
                      <a:r>
                        <a:rPr lang="en-US" altLang="zh-CN" sz="2000">
                          <a:effectLst/>
                          <a:latin typeface="Verdana" charset="0"/>
                          <a:ea typeface="Verdana" charset="0"/>
                          <a:cs typeface="Verdana" charset="0"/>
                        </a:rPr>
                        <a:t>age</a:t>
                      </a:r>
                      <a:r>
                        <a:rPr lang="zh-CN" altLang="en-US" sz="2000">
                          <a:effectLst/>
                          <a:latin typeface="Verdana" charset="0"/>
                          <a:ea typeface="Verdana" charset="0"/>
                          <a:cs typeface="Verdana" charset="0"/>
                        </a:rPr>
                        <a:t> </a:t>
                      </a:r>
                      <a:r>
                        <a:rPr lang="en-US" sz="2000">
                          <a:effectLst/>
                          <a:latin typeface="Verdana" charset="0"/>
                          <a:ea typeface="Verdana" charset="0"/>
                          <a:cs typeface="Verdana" charset="0"/>
                        </a:rPr>
                        <a:t>50</a:t>
                      </a:r>
                    </a:p>
                    <a:p>
                      <a:pPr algn="l"/>
                      <a:r>
                        <a:rPr lang="zh-CN" altLang="en-US" sz="2000">
                          <a:effectLst/>
                          <a:latin typeface="PMingLiU" panose="02020500000000000000" pitchFamily="18" charset="-120"/>
                          <a:ea typeface="PMingLiU" panose="02020500000000000000" pitchFamily="18" charset="-120"/>
                          <a:cs typeface="Verdana" charset="0"/>
                        </a:rPr>
                        <a:t>大約 </a:t>
                      </a:r>
                      <a:r>
                        <a:rPr lang="en-US" altLang="zh-CN" sz="2000">
                          <a:effectLst/>
                          <a:latin typeface="PMingLiU" panose="02020500000000000000" pitchFamily="18" charset="-120"/>
                          <a:ea typeface="PMingLiU" panose="02020500000000000000" pitchFamily="18" charset="-120"/>
                          <a:cs typeface="Verdana" charset="0"/>
                        </a:rPr>
                        <a:t>50</a:t>
                      </a:r>
                      <a:r>
                        <a:rPr lang="zh-CN" altLang="en-US" sz="2000">
                          <a:effectLst/>
                          <a:latin typeface="PMingLiU" panose="02020500000000000000" pitchFamily="18" charset="-120"/>
                          <a:ea typeface="PMingLiU" panose="02020500000000000000" pitchFamily="18" charset="-120"/>
                          <a:cs typeface="Verdana" charset="0"/>
                        </a:rPr>
                        <a:t> 歲</a:t>
                      </a:r>
                      <a:endParaRPr lang="en-US" sz="2000" b="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a:effectLst/>
                          <a:latin typeface="Verdana" charset="0"/>
                          <a:ea typeface="Verdana" charset="0"/>
                          <a:cs typeface="Verdana" charset="0"/>
                        </a:rPr>
                        <a:t>Gain 6 years of life expectancy</a:t>
                      </a:r>
                    </a:p>
                    <a:p>
                      <a:pPr algn="l"/>
                      <a:r>
                        <a:rPr lang="zh-TW" altLang="en-US" sz="2000">
                          <a:effectLst/>
                          <a:latin typeface="PMingLiU" panose="02020500000000000000" pitchFamily="18" charset="-120"/>
                          <a:ea typeface="PMingLiU" panose="02020500000000000000" pitchFamily="18" charset="-120"/>
                          <a:cs typeface="Verdana" charset="0"/>
                        </a:rPr>
                        <a:t>增益</a:t>
                      </a:r>
                      <a:r>
                        <a:rPr lang="zh-CN" altLang="en-US" sz="2000" baseline="0">
                          <a:effectLst/>
                          <a:latin typeface="PMingLiU" panose="02020500000000000000" pitchFamily="18" charset="-120"/>
                          <a:ea typeface="PMingLiU" panose="02020500000000000000" pitchFamily="18" charset="-120"/>
                          <a:cs typeface="Verdana" charset="0"/>
                        </a:rPr>
                        <a:t> </a:t>
                      </a:r>
                      <a:r>
                        <a:rPr lang="en-US" altLang="zh-CN" sz="2000" baseline="0">
                          <a:effectLst/>
                          <a:latin typeface="PMingLiU" panose="02020500000000000000" pitchFamily="18" charset="-120"/>
                          <a:ea typeface="PMingLiU" panose="02020500000000000000" pitchFamily="18" charset="-120"/>
                          <a:cs typeface="Verdana" charset="0"/>
                        </a:rPr>
                        <a:t>6</a:t>
                      </a:r>
                      <a:r>
                        <a:rPr lang="zh-CN" altLang="en-US" sz="2000" baseline="0">
                          <a:effectLst/>
                          <a:latin typeface="PMingLiU" panose="02020500000000000000" pitchFamily="18" charset="-120"/>
                          <a:ea typeface="PMingLiU" panose="02020500000000000000" pitchFamily="18" charset="-120"/>
                          <a:cs typeface="Verdana" charset="0"/>
                        </a:rPr>
                        <a:t> </a:t>
                      </a:r>
                      <a:r>
                        <a:rPr lang="zh-TW" altLang="en-US" sz="200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3195452437"/>
                  </a:ext>
                </a:extLst>
              </a:tr>
              <a:tr h="662035">
                <a:tc>
                  <a:txBody>
                    <a:bodyPr/>
                    <a:lstStyle/>
                    <a:p>
                      <a:pPr algn="l"/>
                      <a:r>
                        <a:rPr lang="en-US" sz="2000">
                          <a:effectLst/>
                          <a:latin typeface="Verdana" charset="0"/>
                          <a:ea typeface="Verdana" charset="0"/>
                          <a:cs typeface="Verdana" charset="0"/>
                        </a:rPr>
                        <a:t>At about </a:t>
                      </a:r>
                      <a:r>
                        <a:rPr lang="en-US" altLang="zh-CN" sz="2000">
                          <a:effectLst/>
                          <a:latin typeface="Verdana" charset="0"/>
                          <a:ea typeface="Verdana" charset="0"/>
                          <a:cs typeface="Verdana" charset="0"/>
                        </a:rPr>
                        <a:t>age</a:t>
                      </a:r>
                      <a:r>
                        <a:rPr lang="zh-CN" altLang="en-US" sz="2000">
                          <a:effectLst/>
                          <a:latin typeface="Verdana" charset="0"/>
                          <a:ea typeface="Verdana" charset="0"/>
                          <a:cs typeface="Verdana" charset="0"/>
                        </a:rPr>
                        <a:t> </a:t>
                      </a:r>
                      <a:r>
                        <a:rPr lang="en-US" sz="2000">
                          <a:effectLst/>
                          <a:latin typeface="Verdana" charset="0"/>
                          <a:ea typeface="Verdana" charset="0"/>
                          <a:cs typeface="Verdana" charset="0"/>
                        </a:rPr>
                        <a:t>60</a:t>
                      </a:r>
                    </a:p>
                    <a:p>
                      <a:pPr algn="l"/>
                      <a:r>
                        <a:rPr lang="zh-CN" altLang="en-US" sz="2000">
                          <a:effectLst/>
                          <a:latin typeface="PMingLiU" panose="02020500000000000000" pitchFamily="18" charset="-120"/>
                          <a:ea typeface="PMingLiU" panose="02020500000000000000" pitchFamily="18" charset="-120"/>
                          <a:cs typeface="Verdana" charset="0"/>
                        </a:rPr>
                        <a:t>大約 </a:t>
                      </a:r>
                      <a:r>
                        <a:rPr lang="en-US" altLang="zh-CN" sz="2000">
                          <a:effectLst/>
                          <a:latin typeface="PMingLiU" panose="02020500000000000000" pitchFamily="18" charset="-120"/>
                          <a:ea typeface="PMingLiU" panose="02020500000000000000" pitchFamily="18" charset="-120"/>
                          <a:cs typeface="Verdana" charset="0"/>
                        </a:rPr>
                        <a:t>60</a:t>
                      </a:r>
                      <a:r>
                        <a:rPr lang="zh-CN" altLang="en-US" sz="2000">
                          <a:effectLst/>
                          <a:latin typeface="PMingLiU" panose="02020500000000000000" pitchFamily="18" charset="-120"/>
                          <a:ea typeface="PMingLiU" panose="02020500000000000000" pitchFamily="18" charset="-120"/>
                          <a:cs typeface="Verdana" charset="0"/>
                        </a:rPr>
                        <a:t> 歲</a:t>
                      </a:r>
                      <a:endParaRPr lang="en-US" sz="2000" b="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a:effectLst/>
                          <a:latin typeface="Verdana" charset="0"/>
                          <a:ea typeface="Verdana" charset="0"/>
                          <a:cs typeface="Verdana" charset="0"/>
                        </a:rPr>
                        <a:t>Gain 3 years of life expectancy</a:t>
                      </a:r>
                    </a:p>
                    <a:p>
                      <a:pPr algn="l"/>
                      <a:r>
                        <a:rPr lang="zh-TW" altLang="en-US" sz="2000">
                          <a:effectLst/>
                          <a:latin typeface="PMingLiU" panose="02020500000000000000" pitchFamily="18" charset="-120"/>
                          <a:ea typeface="PMingLiU" panose="02020500000000000000" pitchFamily="18" charset="-120"/>
                          <a:cs typeface="Verdana" charset="0"/>
                        </a:rPr>
                        <a:t>增益</a:t>
                      </a:r>
                      <a:r>
                        <a:rPr lang="zh-CN" altLang="en-US" sz="2000" baseline="0">
                          <a:effectLst/>
                          <a:latin typeface="PMingLiU" panose="02020500000000000000" pitchFamily="18" charset="-120"/>
                          <a:ea typeface="PMingLiU" panose="02020500000000000000" pitchFamily="18" charset="-120"/>
                          <a:cs typeface="Verdana" charset="0"/>
                        </a:rPr>
                        <a:t> </a:t>
                      </a:r>
                      <a:r>
                        <a:rPr lang="en-US" altLang="zh-CN" sz="2000" baseline="0">
                          <a:effectLst/>
                          <a:latin typeface="PMingLiU" panose="02020500000000000000" pitchFamily="18" charset="-120"/>
                          <a:ea typeface="PMingLiU" panose="02020500000000000000" pitchFamily="18" charset="-120"/>
                          <a:cs typeface="Verdana" charset="0"/>
                        </a:rPr>
                        <a:t>3</a:t>
                      </a:r>
                      <a:r>
                        <a:rPr lang="zh-CN" altLang="en-US" sz="2000" baseline="0">
                          <a:effectLst/>
                          <a:latin typeface="PMingLiU" panose="02020500000000000000" pitchFamily="18" charset="-120"/>
                          <a:ea typeface="PMingLiU" panose="02020500000000000000" pitchFamily="18" charset="-120"/>
                          <a:cs typeface="Verdana" charset="0"/>
                        </a:rPr>
                        <a:t> </a:t>
                      </a:r>
                      <a:r>
                        <a:rPr lang="zh-TW" altLang="en-US" sz="2000">
                          <a:effectLst/>
                          <a:latin typeface="PMingLiU" panose="02020500000000000000" pitchFamily="18" charset="-120"/>
                          <a:ea typeface="PMingLiU" panose="02020500000000000000" pitchFamily="18" charset="-120"/>
                          <a:cs typeface="Verdana" charset="0"/>
                        </a:rPr>
                        <a:t>年的壽命</a:t>
                      </a:r>
                    </a:p>
                  </a:txBody>
                  <a:tcPr/>
                </a:tc>
                <a:extLst>
                  <a:ext uri="{0D108BD9-81ED-4DB2-BD59-A6C34878D82A}">
                    <a16:rowId xmlns:a16="http://schemas.microsoft.com/office/drawing/2014/main" val="1695141081"/>
                  </a:ext>
                </a:extLst>
              </a:tr>
              <a:tr h="1237718">
                <a:tc>
                  <a:txBody>
                    <a:bodyPr/>
                    <a:lstStyle/>
                    <a:p>
                      <a:pPr algn="l"/>
                      <a:r>
                        <a:rPr lang="en-US" sz="2000">
                          <a:effectLst/>
                          <a:latin typeface="Verdana" charset="0"/>
                          <a:ea typeface="Verdana" charset="0"/>
                          <a:cs typeface="Verdana" charset="0"/>
                        </a:rPr>
                        <a:t>After the onset of life-threatening disease</a:t>
                      </a:r>
                    </a:p>
                    <a:p>
                      <a:pPr algn="l"/>
                      <a:r>
                        <a:rPr lang="zh-CN" altLang="en-US" sz="2000">
                          <a:effectLst/>
                          <a:latin typeface="PMingLiU" panose="02020500000000000000" pitchFamily="18" charset="-120"/>
                          <a:ea typeface="PMingLiU" panose="02020500000000000000" pitchFamily="18" charset="-120"/>
                          <a:cs typeface="Verdana" charset="0"/>
                        </a:rPr>
                        <a:t>在有</a:t>
                      </a:r>
                      <a:r>
                        <a:rPr lang="zh-TW" altLang="en-US" sz="2000">
                          <a:effectLst/>
                          <a:latin typeface="PMingLiU" panose="02020500000000000000" pitchFamily="18" charset="-120"/>
                          <a:ea typeface="PMingLiU" panose="02020500000000000000" pitchFamily="18" charset="-120"/>
                          <a:cs typeface="Verdana" charset="0"/>
                        </a:rPr>
                        <a:t>威脅生命的疾病發作後</a:t>
                      </a:r>
                      <a:endParaRPr lang="en-US" sz="2000" b="0">
                        <a:effectLst/>
                        <a:latin typeface="PMingLiU" panose="02020500000000000000" pitchFamily="18" charset="-120"/>
                        <a:ea typeface="PMingLiU" panose="02020500000000000000" pitchFamily="18" charset="-120"/>
                        <a:cs typeface="Verdana" charset="0"/>
                      </a:endParaRPr>
                    </a:p>
                  </a:txBody>
                  <a:tcPr/>
                </a:tc>
                <a:tc>
                  <a:txBody>
                    <a:bodyPr/>
                    <a:lstStyle/>
                    <a:p>
                      <a:pPr algn="l"/>
                      <a:r>
                        <a:rPr lang="en-US" sz="2000">
                          <a:effectLst/>
                          <a:latin typeface="Verdana" charset="0"/>
                          <a:ea typeface="Verdana" charset="0"/>
                          <a:cs typeface="Verdana" charset="0"/>
                        </a:rPr>
                        <a:t>Rapid benefit, people who quit smoking after having a heart attack reduce their chances of having another heart attack by 50</a:t>
                      </a:r>
                      <a:r>
                        <a:rPr lang="en-US" altLang="zh-CN" sz="2000">
                          <a:effectLst/>
                          <a:latin typeface="Verdana" charset="0"/>
                          <a:ea typeface="Verdana" charset="0"/>
                          <a:cs typeface="Verdana" charset="0"/>
                        </a:rPr>
                        <a:t>%.</a:t>
                      </a:r>
                    </a:p>
                    <a:p>
                      <a:pPr algn="l"/>
                      <a:r>
                        <a:rPr lang="zh-TW" altLang="en-US" sz="2000">
                          <a:effectLst/>
                          <a:latin typeface="PMingLiU" panose="02020500000000000000" pitchFamily="18" charset="-120"/>
                          <a:ea typeface="PMingLiU" panose="02020500000000000000" pitchFamily="18" charset="-120"/>
                          <a:cs typeface="Verdana" charset="0"/>
                        </a:rPr>
                        <a:t>患上心肌梗塞之人仕，在戒煙後能降低</a:t>
                      </a:r>
                      <a:r>
                        <a:rPr lang="zh-CN" altLang="en-US" sz="2000" baseline="0">
                          <a:effectLst/>
                          <a:latin typeface="PMingLiU" panose="02020500000000000000" pitchFamily="18" charset="-120"/>
                          <a:ea typeface="PMingLiU" panose="02020500000000000000" pitchFamily="18" charset="-120"/>
                          <a:cs typeface="Verdana" charset="0"/>
                        </a:rPr>
                        <a:t> </a:t>
                      </a:r>
                      <a:r>
                        <a:rPr lang="en-US" altLang="zh-TW" sz="2000">
                          <a:effectLst/>
                          <a:latin typeface="PMingLiU" panose="02020500000000000000" pitchFamily="18" charset="-120"/>
                          <a:ea typeface="PMingLiU" panose="02020500000000000000" pitchFamily="18" charset="-120"/>
                          <a:cs typeface="Verdana" charset="0"/>
                        </a:rPr>
                        <a:t>50% </a:t>
                      </a:r>
                      <a:r>
                        <a:rPr lang="zh-TW" altLang="en-US" sz="2000">
                          <a:effectLst/>
                          <a:latin typeface="PMingLiU" panose="02020500000000000000" pitchFamily="18" charset="-120"/>
                          <a:ea typeface="PMingLiU" panose="02020500000000000000" pitchFamily="18" charset="-120"/>
                          <a:cs typeface="Verdana" charset="0"/>
                        </a:rPr>
                        <a:t>復發機會。</a:t>
                      </a:r>
                      <a:endParaRPr lang="en-US" sz="2000" b="0">
                        <a:effectLst/>
                        <a:latin typeface="PMingLiU" panose="02020500000000000000" pitchFamily="18" charset="-120"/>
                        <a:ea typeface="PMingLiU" panose="02020500000000000000" pitchFamily="18" charset="-120"/>
                        <a:cs typeface="Verdana" charset="0"/>
                      </a:endParaRPr>
                    </a:p>
                  </a:txBody>
                  <a:tcPr/>
                </a:tc>
                <a:extLst>
                  <a:ext uri="{0D108BD9-81ED-4DB2-BD59-A6C34878D82A}">
                    <a16:rowId xmlns:a16="http://schemas.microsoft.com/office/drawing/2014/main" val="1691014566"/>
                  </a:ext>
                </a:extLst>
              </a:tr>
            </a:tbl>
          </a:graphicData>
        </a:graphic>
      </p:graphicFrame>
      <p:pic>
        <p:nvPicPr>
          <p:cNvPr id="5" name="Picture 4">
            <a:extLst>
              <a:ext uri="{FF2B5EF4-FFF2-40B4-BE49-F238E27FC236}">
                <a16:creationId xmlns:a16="http://schemas.microsoft.com/office/drawing/2014/main" id="{C733E91D-36B2-4DF0-A99B-38229F5DF9A5}"/>
              </a:ext>
            </a:extLst>
          </p:cNvPr>
          <p:cNvPicPr>
            <a:picLocks noChangeAspect="1"/>
          </p:cNvPicPr>
          <p:nvPr/>
        </p:nvPicPr>
        <p:blipFill>
          <a:blip r:embed="rId3"/>
          <a:stretch>
            <a:fillRect/>
          </a:stretch>
        </p:blipFill>
        <p:spPr>
          <a:xfrm>
            <a:off x="11585777" y="6455405"/>
            <a:ext cx="386513" cy="284959"/>
          </a:xfrm>
          <a:prstGeom prst="rect">
            <a:avLst/>
          </a:prstGeom>
        </p:spPr>
      </p:pic>
      <p:sp>
        <p:nvSpPr>
          <p:cNvPr id="6" name="TextBox 5">
            <a:extLst>
              <a:ext uri="{FF2B5EF4-FFF2-40B4-BE49-F238E27FC236}">
                <a16:creationId xmlns:a16="http://schemas.microsoft.com/office/drawing/2014/main" id="{F114E57F-6487-4F9B-A5E9-D0E69E5AD4F2}"/>
              </a:ext>
            </a:extLst>
          </p:cNvPr>
          <p:cNvSpPr txBox="1"/>
          <p:nvPr/>
        </p:nvSpPr>
        <p:spPr>
          <a:xfrm>
            <a:off x="106897" y="6586210"/>
            <a:ext cx="4019550" cy="261610"/>
          </a:xfrm>
          <a:prstGeom prst="rect">
            <a:avLst/>
          </a:prstGeom>
          <a:noFill/>
        </p:spPr>
        <p:txBody>
          <a:bodyPr wrap="square" rtlCol="0">
            <a:spAutoFit/>
          </a:bodyPr>
          <a:lstStyle/>
          <a:p>
            <a:r>
              <a:rPr lang="en-US" sz="1100">
                <a:solidFill>
                  <a:schemeClr val="accent6"/>
                </a:solidFill>
              </a:rPr>
              <a:t>Source: </a:t>
            </a:r>
            <a:r>
              <a:rPr lang="en-US" sz="1100">
                <a:solidFill>
                  <a:schemeClr val="accent6"/>
                </a:solidFill>
                <a:hlinkClick r:id="rId4">
                  <a:extLst>
                    <a:ext uri="{A12FA001-AC4F-418D-AE19-62706E023703}">
                      <ahyp:hlinkClr xmlns:ahyp="http://schemas.microsoft.com/office/drawing/2018/hyperlinkcolor" val="tx"/>
                    </a:ext>
                  </a:extLst>
                </a:hlinkClick>
              </a:rPr>
              <a:t>World Health Organization</a:t>
            </a:r>
            <a:endParaRPr lang="en-US" sz="1100">
              <a:solidFill>
                <a:schemeClr val="accent6"/>
              </a:solidFill>
            </a:endParaRPr>
          </a:p>
        </p:txBody>
      </p:sp>
      <p:sp>
        <p:nvSpPr>
          <p:cNvPr id="7" name="Title 1">
            <a:extLst>
              <a:ext uri="{FF2B5EF4-FFF2-40B4-BE49-F238E27FC236}">
                <a16:creationId xmlns:a16="http://schemas.microsoft.com/office/drawing/2014/main" id="{17137098-3AE3-426C-ADEE-744451C5CC3B}"/>
              </a:ext>
            </a:extLst>
          </p:cNvPr>
          <p:cNvSpPr>
            <a:spLocks noGrp="1"/>
          </p:cNvSpPr>
          <p:nvPr>
            <p:ph type="title"/>
          </p:nvPr>
        </p:nvSpPr>
        <p:spPr>
          <a:xfrm>
            <a:off x="381691" y="121950"/>
            <a:ext cx="11397342" cy="1523488"/>
          </a:xfrm>
        </p:spPr>
        <p:txBody>
          <a:bodyPr anchor="t">
            <a:normAutofit/>
          </a:bodyPr>
          <a:lstStyle/>
          <a:p>
            <a:pPr algn="ctr">
              <a:lnSpc>
                <a:spcPct val="100000"/>
              </a:lnSpc>
            </a:pPr>
            <a:r>
              <a:rPr lang="en-US" b="1" cap="none">
                <a:solidFill>
                  <a:schemeClr val="tx1"/>
                </a:solidFill>
                <a:effectLst>
                  <a:outerShdw blurRad="38100" dist="38100" dir="2700000" algn="tl">
                    <a:srgbClr val="000000">
                      <a:alpha val="43137"/>
                    </a:srgbClr>
                  </a:outerShdw>
                </a:effectLst>
                <a:latin typeface="Verdana" charset="0"/>
                <a:ea typeface="Verdana" charset="0"/>
                <a:cs typeface="Verdana" charset="0"/>
              </a:rPr>
              <a:t>It’s Never Too Late To Quit</a:t>
            </a:r>
            <a:br>
              <a:rPr lang="en-US" b="1" cap="none">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b="1" cap="none">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戒煙永遠不會太遲</a:t>
            </a:r>
            <a:endParaRPr lang="en-US"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Tree>
    <p:extLst>
      <p:ext uri="{BB962C8B-B14F-4D97-AF65-F5344CB8AC3E}">
        <p14:creationId xmlns:p14="http://schemas.microsoft.com/office/powerpoint/2010/main" val="152401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chinese family">
            <a:extLst>
              <a:ext uri="{FF2B5EF4-FFF2-40B4-BE49-F238E27FC236}">
                <a16:creationId xmlns:a16="http://schemas.microsoft.com/office/drawing/2014/main" id="{AA7494D1-A7D7-46A3-8207-959E23D7E5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67" r="1" b="20001"/>
          <a:stretch/>
        </p:blipFill>
        <p:spPr bwMode="auto">
          <a:xfrm>
            <a:off x="409074" y="2863516"/>
            <a:ext cx="5582641" cy="31402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3B86EBA-900C-4149-9970-A17F93D51156}"/>
              </a:ext>
            </a:extLst>
          </p:cNvPr>
          <p:cNvSpPr>
            <a:spLocks noGrp="1"/>
          </p:cNvSpPr>
          <p:nvPr>
            <p:ph type="title"/>
          </p:nvPr>
        </p:nvSpPr>
        <p:spPr>
          <a:xfrm>
            <a:off x="409073" y="0"/>
            <a:ext cx="11288345" cy="1759789"/>
          </a:xfrm>
        </p:spPr>
        <p:txBody>
          <a:bodyPr>
            <a:noAutofit/>
          </a:bodyPr>
          <a:lstStyle/>
          <a:p>
            <a:pPr>
              <a:lnSpc>
                <a:spcPct val="100000"/>
              </a:lnSpc>
            </a:pPr>
            <a:r>
              <a:rPr lang="en-US" altLang="zh-CN" sz="4800" b="1">
                <a:effectLst>
                  <a:outerShdw blurRad="38100" dist="38100" dir="2700000" algn="tl">
                    <a:srgbClr val="000000">
                      <a:alpha val="43137"/>
                    </a:srgbClr>
                  </a:outerShdw>
                </a:effectLst>
                <a:latin typeface="Verdana" charset="0"/>
                <a:ea typeface="Verdana" charset="0"/>
                <a:cs typeface="Verdana" charset="0"/>
              </a:rPr>
              <a:t>Quitting: </a:t>
            </a:r>
            <a:r>
              <a:rPr lang="en-US" altLang="zh-CN" sz="4800" b="1">
                <a:solidFill>
                  <a:srgbClr val="C00000"/>
                </a:solidFill>
                <a:effectLst>
                  <a:outerShdw blurRad="38100" dist="38100" dir="2700000" algn="tl">
                    <a:srgbClr val="000000">
                      <a:alpha val="43137"/>
                    </a:srgbClr>
                  </a:outerShdw>
                </a:effectLst>
                <a:latin typeface="Verdana" charset="0"/>
                <a:ea typeface="Verdana" charset="0"/>
                <a:cs typeface="Verdana" charset="0"/>
              </a:rPr>
              <a:t>For Your Family</a:t>
            </a:r>
            <a:br>
              <a:rPr lang="en-US" altLang="zh-CN" sz="4800" b="1">
                <a:effectLst>
                  <a:outerShdw blurRad="38100" dist="38100" dir="2700000" algn="tl">
                    <a:srgbClr val="000000">
                      <a:alpha val="43137"/>
                    </a:srgbClr>
                  </a:outerShdw>
                </a:effectLst>
                <a:latin typeface="Verdana" charset="0"/>
                <a:ea typeface="Verdana" charset="0"/>
                <a:cs typeface="Verdana" charset="0"/>
              </a:rPr>
            </a:br>
            <a:r>
              <a:rPr lang="zh-TW" altLang="en-US" sz="4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en-US" altLang="zh-TW" sz="4800" b="1">
                <a:latin typeface="PMingLiU" panose="02020500000000000000" pitchFamily="18" charset="-120"/>
                <a:ea typeface="PMingLiU" panose="02020500000000000000" pitchFamily="18" charset="-120"/>
                <a:cs typeface="Verdana" charset="0"/>
              </a:rPr>
              <a:t>:</a:t>
            </a:r>
            <a:r>
              <a:rPr lang="en-US" altLang="zh-TW" sz="4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 </a:t>
            </a:r>
            <a:r>
              <a:rPr lang="zh-TW" altLang="en-US" sz="48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為你的家人</a:t>
            </a:r>
            <a:endParaRPr lang="en-US" sz="48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6" name="Content Placeholder 2">
            <a:extLst>
              <a:ext uri="{FF2B5EF4-FFF2-40B4-BE49-F238E27FC236}">
                <a16:creationId xmlns:a16="http://schemas.microsoft.com/office/drawing/2014/main" id="{814106A0-B7E2-40BE-81FD-2532B1590A92}"/>
              </a:ext>
            </a:extLst>
          </p:cNvPr>
          <p:cNvSpPr>
            <a:spLocks noGrp="1"/>
          </p:cNvSpPr>
          <p:nvPr>
            <p:ph idx="1"/>
          </p:nvPr>
        </p:nvSpPr>
        <p:spPr>
          <a:xfrm>
            <a:off x="6343650" y="2168029"/>
            <a:ext cx="5347133" cy="3870170"/>
          </a:xfrm>
          <a:prstGeom prst="rect">
            <a:avLst/>
          </a:prstGeom>
        </p:spPr>
        <p:txBody>
          <a:bodyPr>
            <a:normAutofit fontScale="92500" lnSpcReduction="20000"/>
          </a:bodyPr>
          <a:lstStyle/>
          <a:p>
            <a:pPr marL="0" indent="0">
              <a:lnSpc>
                <a:spcPct val="100000"/>
              </a:lnSpc>
              <a:buNone/>
            </a:pPr>
            <a:r>
              <a:rPr lang="en-US" altLang="zh-CN" sz="2400" b="1">
                <a:latin typeface="Verdana" charset="0"/>
                <a:ea typeface="Verdana" charset="0"/>
                <a:cs typeface="Verdana" charset="0"/>
              </a:rPr>
              <a:t>Be with your family longer!</a:t>
            </a:r>
          </a:p>
          <a:p>
            <a:pPr marL="0" indent="0">
              <a:lnSpc>
                <a:spcPct val="100000"/>
              </a:lnSpc>
              <a:buNone/>
            </a:pPr>
            <a:r>
              <a:rPr lang="zh-TW" altLang="en-US" sz="2400" b="1">
                <a:latin typeface="PMingLiU" panose="02020500000000000000" pitchFamily="18" charset="-120"/>
                <a:ea typeface="PMingLiU" panose="02020500000000000000" pitchFamily="18" charset="-120"/>
                <a:cs typeface="Verdana" charset="0"/>
              </a:rPr>
              <a:t>你們與家人生活更長時間</a:t>
            </a:r>
            <a:r>
              <a:rPr lang="zh-CN" altLang="en-US" sz="2400" b="1">
                <a:latin typeface="PMingLiU" panose="02020500000000000000" pitchFamily="18" charset="-120"/>
                <a:ea typeface="PMingLiU" panose="02020500000000000000" pitchFamily="18" charset="-120"/>
                <a:cs typeface="Verdana" charset="0"/>
              </a:rPr>
              <a:t>！</a:t>
            </a:r>
            <a:endParaRPr lang="en-US" altLang="zh-TW" sz="2400" b="1">
              <a:latin typeface="PMingLiU" panose="02020500000000000000" pitchFamily="18" charset="-120"/>
              <a:ea typeface="PMingLiU" panose="02020500000000000000" pitchFamily="18" charset="-120"/>
              <a:cs typeface="Verdana" charset="0"/>
            </a:endParaRPr>
          </a:p>
          <a:p>
            <a:pPr marL="0" indent="0">
              <a:buNone/>
            </a:pPr>
            <a:endParaRPr lang="en-US" sz="1500" b="1" cap="none">
              <a:solidFill>
                <a:schemeClr val="tx1"/>
              </a:solidFill>
              <a:effectLst>
                <a:outerShdw blurRad="38100" dist="38100" dir="2700000" algn="tl">
                  <a:srgbClr val="000000">
                    <a:alpha val="43137"/>
                  </a:srgbClr>
                </a:outerShdw>
              </a:effectLst>
              <a:latin typeface="Verdana" charset="0"/>
              <a:ea typeface="Verdana" charset="0"/>
              <a:cs typeface="Verdana" charset="0"/>
            </a:endParaRPr>
          </a:p>
          <a:p>
            <a:pPr marL="0" indent="0">
              <a:buNone/>
            </a:pPr>
            <a:r>
              <a:rPr lang="en-US" sz="2400" b="1" cap="none">
                <a:solidFill>
                  <a:schemeClr val="tx1"/>
                </a:solidFill>
                <a:effectLst>
                  <a:outerShdw blurRad="38100" dist="38100" dir="2700000" algn="tl">
                    <a:srgbClr val="000000">
                      <a:alpha val="43137"/>
                    </a:srgbClr>
                  </a:outerShdw>
                </a:effectLst>
                <a:latin typeface="Verdana" charset="0"/>
                <a:ea typeface="Verdana" charset="0"/>
                <a:cs typeface="Verdana" charset="0"/>
              </a:rPr>
              <a:t>Protect Your Loved Ones</a:t>
            </a:r>
            <a:br>
              <a:rPr lang="en-US" sz="2400" b="1" cap="none">
                <a:solidFill>
                  <a:schemeClr val="tx1"/>
                </a:solidFill>
                <a:effectLst>
                  <a:outerShdw blurRad="38100" dist="38100" dir="2700000" algn="tl">
                    <a:srgbClr val="000000">
                      <a:alpha val="43137"/>
                    </a:srgbClr>
                  </a:outerShdw>
                </a:effectLst>
                <a:latin typeface="Verdana" charset="0"/>
                <a:ea typeface="Verdana" charset="0"/>
                <a:cs typeface="Verdana" charset="0"/>
              </a:rPr>
            </a:br>
            <a:r>
              <a:rPr lang="zh-TW" altLang="en-US" sz="2400" b="1" cap="none">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保護你關愛的人</a:t>
            </a:r>
            <a:endParaRPr lang="en-US" sz="2400" b="1" cap="none">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a:p>
            <a:pPr marL="0" indent="0">
              <a:lnSpc>
                <a:spcPct val="100000"/>
              </a:lnSpc>
              <a:buNone/>
            </a:pPr>
            <a:endParaRPr lang="en-US" sz="1500" b="1">
              <a:latin typeface="Verdana" charset="0"/>
              <a:ea typeface="Verdana" charset="0"/>
              <a:cs typeface="Verdana" charset="0"/>
            </a:endParaRPr>
          </a:p>
          <a:p>
            <a:pPr marL="0" indent="0">
              <a:lnSpc>
                <a:spcPct val="100000"/>
              </a:lnSpc>
              <a:buNone/>
            </a:pPr>
            <a:r>
              <a:rPr lang="en-US" sz="2400" b="1">
                <a:latin typeface="Verdana" charset="0"/>
                <a:ea typeface="Verdana" charset="0"/>
                <a:cs typeface="Verdana" charset="0"/>
              </a:rPr>
              <a:t>By going smoke-free, you could improve the well-being of both you and your loved ones!</a:t>
            </a:r>
          </a:p>
          <a:p>
            <a:pPr marL="0" indent="0">
              <a:lnSpc>
                <a:spcPct val="100000"/>
              </a:lnSpc>
              <a:buNone/>
            </a:pPr>
            <a:r>
              <a:rPr lang="zh-TW" altLang="en-US" sz="2400" b="1">
                <a:latin typeface="PMingLiU" panose="02020500000000000000" pitchFamily="18" charset="-120"/>
                <a:ea typeface="PMingLiU" panose="02020500000000000000" pitchFamily="18" charset="-120"/>
                <a:cs typeface="Verdana" charset="0"/>
              </a:rPr>
              <a:t>戒煙後，你可以改善你及親人的健康，增進幸福</a:t>
            </a:r>
            <a:r>
              <a:rPr lang="zh-CN" altLang="en-US" sz="2400" b="1">
                <a:latin typeface="PMingLiU" panose="02020500000000000000" pitchFamily="18" charset="-120"/>
                <a:ea typeface="PMingLiU" panose="02020500000000000000" pitchFamily="18" charset="-120"/>
                <a:cs typeface="Verdana" charset="0"/>
              </a:rPr>
              <a:t>。</a:t>
            </a:r>
            <a:endParaRPr lang="en-US" sz="2400" b="1">
              <a:latin typeface="PMingLiU" panose="02020500000000000000" pitchFamily="18" charset="-120"/>
              <a:ea typeface="PMingLiU" panose="02020500000000000000" pitchFamily="18" charset="-120"/>
              <a:cs typeface="Verdana" charset="0"/>
            </a:endParaRPr>
          </a:p>
        </p:txBody>
      </p:sp>
      <p:pic>
        <p:nvPicPr>
          <p:cNvPr id="8" name="Picture 7">
            <a:extLst>
              <a:ext uri="{FF2B5EF4-FFF2-40B4-BE49-F238E27FC236}">
                <a16:creationId xmlns:a16="http://schemas.microsoft.com/office/drawing/2014/main" id="{3CE634D5-D31F-40F4-B13A-6C1471BF10DD}"/>
              </a:ext>
            </a:extLst>
          </p:cNvPr>
          <p:cNvPicPr>
            <a:picLocks noChangeAspect="1"/>
          </p:cNvPicPr>
          <p:nvPr/>
        </p:nvPicPr>
        <p:blipFill>
          <a:blip r:embed="rId3"/>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30017656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B91AB3-C96D-4566-8275-9CA720539061}"/>
              </a:ext>
            </a:extLst>
          </p:cNvPr>
          <p:cNvSpPr>
            <a:spLocks noGrp="1"/>
          </p:cNvSpPr>
          <p:nvPr>
            <p:ph type="title"/>
          </p:nvPr>
        </p:nvSpPr>
        <p:spPr>
          <a:xfrm>
            <a:off x="0" y="25961"/>
            <a:ext cx="12192000" cy="1475035"/>
          </a:xfrm>
        </p:spPr>
        <p:txBody>
          <a:bodyPr>
            <a:normAutofit fontScale="90000"/>
          </a:bodyPr>
          <a:lstStyle/>
          <a:p>
            <a:pPr algn="ctr"/>
            <a:r>
              <a:rPr lang="en-US" sz="4800" b="1">
                <a:effectLst>
                  <a:outerShdw blurRad="38100" dist="38100" dir="2700000" algn="tl">
                    <a:srgbClr val="000000">
                      <a:alpha val="43137"/>
                    </a:srgbClr>
                  </a:outerShdw>
                </a:effectLst>
                <a:latin typeface="Verdana" charset="0"/>
                <a:ea typeface="Verdana" charset="0"/>
                <a:cs typeface="Verdana" charset="0"/>
              </a:rPr>
              <a:t>Tips To Quit Smoking</a:t>
            </a:r>
            <a:br>
              <a:rPr lang="en-US" sz="4800" b="1">
                <a:effectLst>
                  <a:outerShdw blurRad="38100" dist="38100" dir="2700000" algn="tl">
                    <a:srgbClr val="000000">
                      <a:alpha val="43137"/>
                    </a:srgbClr>
                  </a:outerShdw>
                </a:effectLst>
                <a:latin typeface="Verdana" charset="0"/>
                <a:ea typeface="Verdana" charset="0"/>
                <a:cs typeface="Verdana" charset="0"/>
              </a:rPr>
            </a:br>
            <a:r>
              <a:rPr lang="zh-TW" alt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戒煙</a:t>
            </a:r>
            <a:r>
              <a:rPr lang="zh-CN" altLang="en-US" sz="48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的要訣</a:t>
            </a:r>
            <a:endParaRPr lang="en-US" sz="48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graphicFrame>
        <p:nvGraphicFramePr>
          <p:cNvPr id="5" name="Content Placeholder 2">
            <a:extLst>
              <a:ext uri="{FF2B5EF4-FFF2-40B4-BE49-F238E27FC236}">
                <a16:creationId xmlns:a16="http://schemas.microsoft.com/office/drawing/2014/main" id="{B1CB779D-FE64-42ED-B45F-9646DFDA1E1C}"/>
              </a:ext>
            </a:extLst>
          </p:cNvPr>
          <p:cNvGraphicFramePr>
            <a:graphicFrameLocks noGrp="1"/>
          </p:cNvGraphicFramePr>
          <p:nvPr>
            <p:ph idx="1"/>
            <p:extLst>
              <p:ext uri="{D42A27DB-BD31-4B8C-83A1-F6EECF244321}">
                <p14:modId xmlns:p14="http://schemas.microsoft.com/office/powerpoint/2010/main" val="720093306"/>
              </p:ext>
            </p:extLst>
          </p:nvPr>
        </p:nvGraphicFramePr>
        <p:xfrm>
          <a:off x="102268" y="1795351"/>
          <a:ext cx="11905247" cy="479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F5CB5DC3-B813-43CD-9B62-4AB44C528288}"/>
              </a:ext>
            </a:extLst>
          </p:cNvPr>
          <p:cNvPicPr>
            <a:picLocks noChangeAspect="1"/>
          </p:cNvPicPr>
          <p:nvPr/>
        </p:nvPicPr>
        <p:blipFill>
          <a:blip r:embed="rId7"/>
          <a:stretch>
            <a:fillRect/>
          </a:stretch>
        </p:blipFill>
        <p:spPr>
          <a:xfrm>
            <a:off x="11549849" y="6485697"/>
            <a:ext cx="361204" cy="266299"/>
          </a:xfrm>
          <a:prstGeom prst="rect">
            <a:avLst/>
          </a:prstGeom>
        </p:spPr>
      </p:pic>
    </p:spTree>
    <p:extLst>
      <p:ext uri="{BB962C8B-B14F-4D97-AF65-F5344CB8AC3E}">
        <p14:creationId xmlns:p14="http://schemas.microsoft.com/office/powerpoint/2010/main" val="32386973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C78D7B-D76A-4450-8C7D-98F0C7668D33}"/>
              </a:ext>
            </a:extLst>
          </p:cNvPr>
          <p:cNvSpPr>
            <a:spLocks noGrp="1"/>
          </p:cNvSpPr>
          <p:nvPr>
            <p:ph idx="1"/>
          </p:nvPr>
        </p:nvSpPr>
        <p:spPr>
          <a:xfrm>
            <a:off x="810000" y="2289664"/>
            <a:ext cx="10554574" cy="4373783"/>
          </a:xfrm>
        </p:spPr>
        <p:txBody>
          <a:bodyPr>
            <a:normAutofit/>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ja-JP" altLang="en-US" sz="4800" b="0" i="0" dirty="0">
                <a:solidFill>
                  <a:srgbClr val="92D050"/>
                </a:solidFill>
                <a:effectLst/>
                <a:latin typeface="arial" panose="020B0604020202020204" pitchFamily="34" charset="0"/>
              </a:rPr>
              <a:t>紀承佑 </a:t>
            </a:r>
            <a:endParaRPr lang="en-US" altLang="ja-JP" sz="4800" b="0" i="0" dirty="0">
              <a:solidFill>
                <a:srgbClr val="92D050"/>
              </a:solidFill>
              <a:effectLst/>
              <a:latin typeface="arial" panose="020B0604020202020204" pitchFamily="34" charset="0"/>
            </a:endParaRPr>
          </a:p>
          <a:p>
            <a:pPr marL="0" indent="0" algn="ctr">
              <a:buNone/>
            </a:pPr>
            <a:r>
              <a:rPr lang="zh-TW" altLang="en-US" sz="3600" b="0" i="0" dirty="0">
                <a:effectLst/>
                <a:latin typeface="tahoma" panose="020B0604030504040204" pitchFamily="34" charset="0"/>
              </a:rPr>
              <a:t>戒煙顧問</a:t>
            </a:r>
            <a:endParaRPr lang="en-US" altLang="zh-TW" sz="3600" b="0" i="0" dirty="0">
              <a:effectLst/>
              <a:latin typeface="tahoma" panose="020B0604030504040204" pitchFamily="34" charset="0"/>
            </a:endParaRPr>
          </a:p>
          <a:p>
            <a:pPr marL="0" indent="0" algn="ctr">
              <a:buNone/>
            </a:pPr>
            <a:r>
              <a:rPr lang="zh-TW" altLang="en-US" sz="3600" dirty="0"/>
              <a:t>亞洲人平等會 </a:t>
            </a:r>
            <a:endParaRPr lang="en-US" sz="3600" dirty="0"/>
          </a:p>
          <a:p>
            <a:pPr marL="0" indent="0" algn="ctr">
              <a:buNone/>
            </a:pPr>
            <a:endParaRPr lang="en-US" sz="1400" dirty="0"/>
          </a:p>
          <a:p>
            <a:pPr marL="0" indent="0" algn="ctr">
              <a:buNone/>
            </a:pPr>
            <a:endParaRPr lang="en-US" sz="1400" dirty="0"/>
          </a:p>
          <a:p>
            <a:pPr marL="0" indent="0" algn="ctr">
              <a:buNone/>
            </a:pPr>
            <a:endParaRPr lang="en-US" dirty="0"/>
          </a:p>
          <a:p>
            <a:pPr marL="0" indent="0" algn="ctr">
              <a:buNone/>
            </a:pPr>
            <a:endParaRPr lang="en-US" dirty="0"/>
          </a:p>
          <a:p>
            <a:pPr marL="0" indent="0" algn="ctr">
              <a:buNone/>
            </a:pPr>
            <a:endParaRPr lang="en-US" dirty="0"/>
          </a:p>
        </p:txBody>
      </p:sp>
      <p:pic>
        <p:nvPicPr>
          <p:cNvPr id="9" name="Picture 8">
            <a:extLst>
              <a:ext uri="{FF2B5EF4-FFF2-40B4-BE49-F238E27FC236}">
                <a16:creationId xmlns:a16="http://schemas.microsoft.com/office/drawing/2014/main" id="{2ADC6DB5-19E7-4D76-ADA6-952B6AEA42DD}"/>
              </a:ext>
            </a:extLst>
          </p:cNvPr>
          <p:cNvPicPr>
            <a:picLocks noChangeAspect="1"/>
          </p:cNvPicPr>
          <p:nvPr/>
        </p:nvPicPr>
        <p:blipFill>
          <a:blip r:embed="rId2"/>
          <a:stretch>
            <a:fillRect/>
          </a:stretch>
        </p:blipFill>
        <p:spPr>
          <a:xfrm>
            <a:off x="10842706" y="6038198"/>
            <a:ext cx="848077" cy="625249"/>
          </a:xfrm>
          <a:prstGeom prst="rect">
            <a:avLst/>
          </a:prstGeom>
        </p:spPr>
      </p:pic>
      <p:pic>
        <p:nvPicPr>
          <p:cNvPr id="4" name="Picture 3">
            <a:extLst>
              <a:ext uri="{FF2B5EF4-FFF2-40B4-BE49-F238E27FC236}">
                <a16:creationId xmlns:a16="http://schemas.microsoft.com/office/drawing/2014/main" id="{07F8F0A2-1B79-4506-9594-B351F916D494}"/>
              </a:ext>
            </a:extLst>
          </p:cNvPr>
          <p:cNvPicPr>
            <a:picLocks noChangeAspect="1"/>
          </p:cNvPicPr>
          <p:nvPr/>
        </p:nvPicPr>
        <p:blipFill>
          <a:blip r:embed="rId3"/>
          <a:stretch>
            <a:fillRect/>
          </a:stretch>
        </p:blipFill>
        <p:spPr>
          <a:xfrm>
            <a:off x="2869074" y="454611"/>
            <a:ext cx="6436426" cy="914400"/>
          </a:xfrm>
          <a:prstGeom prst="rect">
            <a:avLst/>
          </a:prstGeom>
        </p:spPr>
      </p:pic>
    </p:spTree>
    <p:extLst>
      <p:ext uri="{BB962C8B-B14F-4D97-AF65-F5344CB8AC3E}">
        <p14:creationId xmlns:p14="http://schemas.microsoft.com/office/powerpoint/2010/main" val="1200739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0550575-D0C0-418A-8CA5-879624A516A1}"/>
              </a:ext>
            </a:extLst>
          </p:cNvPr>
          <p:cNvSpPr>
            <a:spLocks noGrp="1"/>
          </p:cNvSpPr>
          <p:nvPr>
            <p:ph type="title"/>
          </p:nvPr>
        </p:nvSpPr>
        <p:spPr>
          <a:xfrm>
            <a:off x="0" y="168441"/>
            <a:ext cx="12191999" cy="1684421"/>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lnSpc>
                <a:spcPct val="100000"/>
              </a:lnSpc>
            </a:pPr>
            <a:r>
              <a:rPr lang="en-US" sz="3600"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Reasons for </a:t>
            </a:r>
            <a:r>
              <a:rPr lang="en-US" altLang="zh-CN" sz="3600"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Using</a:t>
            </a:r>
            <a:r>
              <a:rPr lang="en-US" sz="3600"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sz="36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Nicotine Replacement Therapy (NRT)</a:t>
            </a:r>
            <a:br>
              <a:rPr lang="en-US" sz="3600"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36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用</a:t>
            </a:r>
            <a:r>
              <a:rPr lang="zh-TW" altLang="en-US" sz="3600" b="1">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尼古丁替代療法</a:t>
            </a:r>
            <a:r>
              <a:rPr lang="zh-TW" altLang="en-US" sz="36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36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(NRT) </a:t>
            </a:r>
            <a:r>
              <a:rPr lang="zh-TW" altLang="en-US" sz="36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的原因</a:t>
            </a:r>
            <a:endParaRPr lang="en-US" sz="3600" b="1">
              <a:solidFill>
                <a:schemeClr val="tx1"/>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grpSp>
        <p:nvGrpSpPr>
          <p:cNvPr id="2" name="Group 1">
            <a:extLst>
              <a:ext uri="{FF2B5EF4-FFF2-40B4-BE49-F238E27FC236}">
                <a16:creationId xmlns:a16="http://schemas.microsoft.com/office/drawing/2014/main" id="{F32A9C84-1240-40CA-AA4D-595521F2A4E8}"/>
              </a:ext>
            </a:extLst>
          </p:cNvPr>
          <p:cNvGrpSpPr/>
          <p:nvPr/>
        </p:nvGrpSpPr>
        <p:grpSpPr>
          <a:xfrm>
            <a:off x="96252" y="2271483"/>
            <a:ext cx="11497501" cy="3847207"/>
            <a:chOff x="96252" y="1890090"/>
            <a:chExt cx="11497501" cy="3847207"/>
          </a:xfrm>
        </p:grpSpPr>
        <p:sp>
          <p:nvSpPr>
            <p:cNvPr id="5" name="TextBox 4">
              <a:extLst>
                <a:ext uri="{FF2B5EF4-FFF2-40B4-BE49-F238E27FC236}">
                  <a16:creationId xmlns:a16="http://schemas.microsoft.com/office/drawing/2014/main" id="{0B218719-D9D3-4E9F-85C4-876E89F2D24A}"/>
                </a:ext>
              </a:extLst>
            </p:cNvPr>
            <p:cNvSpPr txBox="1"/>
            <p:nvPr/>
          </p:nvSpPr>
          <p:spPr>
            <a:xfrm>
              <a:off x="96252" y="1890090"/>
              <a:ext cx="8398042" cy="3847207"/>
            </a:xfrm>
            <a:prstGeom prst="rect">
              <a:avLst/>
            </a:prstGeom>
            <a:noFill/>
          </p:spPr>
          <p:txBody>
            <a:bodyPr wrap="square" rtlCol="0">
              <a:spAutoFit/>
            </a:bodyPr>
            <a:lstStyle/>
            <a:p>
              <a:pPr marL="342900" indent="-285750">
                <a:buFont typeface="Arial" panose="020B0604020202020204" pitchFamily="34" charset="0"/>
                <a:buChar char="•"/>
                <a:tabLst>
                  <a:tab pos="342900" algn="l"/>
                </a:tabLst>
              </a:pPr>
              <a:r>
                <a:rPr lang="en-US" sz="2000">
                  <a:latin typeface="Verdana" panose="020B0604030504040204" pitchFamily="34" charset="0"/>
                  <a:ea typeface="Verdana" panose="020B0604030504040204" pitchFamily="34" charset="0"/>
                  <a:cs typeface="Verdana" panose="020B0604030504040204" pitchFamily="34" charset="0"/>
                </a:rPr>
                <a:t>Using NRT can double your chances of quitting successfully.</a:t>
              </a:r>
              <a:br>
                <a:rPr lang="en-US" sz="2000">
                  <a:latin typeface="Verdana" panose="020B0604030504040204" pitchFamily="34" charset="0"/>
                  <a:ea typeface="Verdana" panose="020B0604030504040204" pitchFamily="34" charset="0"/>
                  <a:cs typeface="Verdana" panose="020B0604030504040204" pitchFamily="34" charset="0"/>
                </a:rPr>
              </a:br>
              <a:r>
                <a:rPr lang="zh-TW" altLang="en-US" sz="2000"/>
                <a:t>使用尼古丁替代療法可使你戒煙的成功率增加一倍。</a:t>
              </a:r>
              <a:endParaRPr lang="en-US" sz="2000"/>
            </a:p>
            <a:p>
              <a:pPr marL="342900" indent="-285750">
                <a:buFont typeface="Arial" panose="020B0604020202020204" pitchFamily="34" charset="0"/>
                <a:buChar char="•"/>
                <a:tabLst>
                  <a:tab pos="342900" algn="l"/>
                </a:tabLst>
              </a:pPr>
              <a:endParaRPr lang="en-US" sz="2000">
                <a:latin typeface="Verdana" panose="020B0604030504040204" pitchFamily="34" charset="0"/>
                <a:ea typeface="Verdana" panose="020B0604030504040204" pitchFamily="34" charset="0"/>
                <a:cs typeface="Verdana" panose="020B0604030504040204" pitchFamily="34" charset="0"/>
              </a:endParaRPr>
            </a:p>
            <a:p>
              <a:pPr marL="342900" indent="-285750">
                <a:buFont typeface="Arial" panose="020B0604020202020204" pitchFamily="34" charset="0"/>
                <a:buChar char="•"/>
                <a:tabLst>
                  <a:tab pos="342900" algn="l"/>
                </a:tabLst>
              </a:pPr>
              <a:r>
                <a:rPr lang="en-US" sz="2000">
                  <a:latin typeface="Verdana" panose="020B0604030504040204" pitchFamily="34" charset="0"/>
                  <a:ea typeface="Verdana" panose="020B0604030504040204" pitchFamily="34" charset="0"/>
                  <a:cs typeface="Verdana" panose="020B0604030504040204" pitchFamily="34" charset="0"/>
                </a:rPr>
                <a:t>It can help the person quit more comfortably.</a:t>
              </a:r>
              <a:br>
                <a:rPr lang="en-US" sz="2000">
                  <a:latin typeface="Verdana" panose="020B0604030504040204" pitchFamily="34" charset="0"/>
                  <a:ea typeface="Verdana" panose="020B0604030504040204" pitchFamily="34" charset="0"/>
                  <a:cs typeface="Verdana" panose="020B0604030504040204" pitchFamily="34" charset="0"/>
                </a:rPr>
              </a:br>
              <a:r>
                <a:rPr lang="zh-TW" altLang="en-US" sz="2000"/>
                <a:t>能使戒煙的人更舒服。</a:t>
              </a:r>
              <a:endParaRPr lang="en-US" sz="2000"/>
            </a:p>
            <a:p>
              <a:pPr marL="342900" lvl="1" indent="-285750">
                <a:buFont typeface="Arial" panose="020B0604020202020204" pitchFamily="34" charset="0"/>
                <a:buChar char="•"/>
                <a:tabLst>
                  <a:tab pos="342900" algn="l"/>
                </a:tabLst>
              </a:pPr>
              <a:endParaRPr lang="en-US" sz="2000">
                <a:latin typeface="Verdana" panose="020B0604030504040204" pitchFamily="34" charset="0"/>
                <a:ea typeface="Verdana" panose="020B0604030504040204" pitchFamily="34" charset="0"/>
                <a:cs typeface="Verdana" panose="020B0604030504040204" pitchFamily="34" charset="0"/>
              </a:endParaRPr>
            </a:p>
            <a:p>
              <a:pPr marL="342900" indent="-285750">
                <a:buFont typeface="Arial" panose="020B0604020202020204" pitchFamily="34" charset="0"/>
                <a:buChar char="•"/>
                <a:tabLst>
                  <a:tab pos="342900" algn="l"/>
                </a:tabLst>
              </a:pPr>
              <a:r>
                <a:rPr lang="en-US" sz="2000">
                  <a:latin typeface="Verdana" panose="020B0604030504040204" pitchFamily="34" charset="0"/>
                  <a:ea typeface="Verdana" panose="020B0604030504040204" pitchFamily="34" charset="0"/>
                  <a:cs typeface="Verdana" panose="020B0604030504040204" pitchFamily="34" charset="0"/>
                </a:rPr>
                <a:t>NRT treats nicotine withdrawal symptoms, by just providing doses of nicotine without the other 7000+ chemicals associated with smoking cigarettes.</a:t>
              </a:r>
              <a:br>
                <a:rPr lang="en-US" sz="2000">
                  <a:highlight>
                    <a:srgbClr val="0000FF"/>
                  </a:highlight>
                  <a:latin typeface="Verdana" panose="020B0604030504040204" pitchFamily="34" charset="0"/>
                  <a:ea typeface="Verdana" panose="020B0604030504040204" pitchFamily="34" charset="0"/>
                  <a:cs typeface="Verdana" panose="020B0604030504040204" pitchFamily="34" charset="0"/>
                </a:rPr>
              </a:br>
              <a:r>
                <a:rPr lang="zh-TW" altLang="en-US" sz="2000"/>
                <a:t>尼古丁替代療法只提供一定劑量的尼古丁，來治療尼右丁戒斷症狀。</a:t>
              </a:r>
              <a:endParaRPr lang="en-US" sz="2000"/>
            </a:p>
            <a:p>
              <a:pPr marL="342900" indent="-285750">
                <a:tabLst>
                  <a:tab pos="342900" algn="l"/>
                </a:tabLst>
              </a:pPr>
              <a:r>
                <a:rPr lang="en-US" altLang="zh-TW" sz="2000"/>
                <a:t>	</a:t>
              </a:r>
              <a:r>
                <a:rPr lang="zh-TW" altLang="en-US" sz="2000"/>
                <a:t>而不會提供其他</a:t>
              </a:r>
              <a:r>
                <a:rPr lang="en-US" sz="2000"/>
                <a:t>7000</a:t>
              </a:r>
              <a:r>
                <a:rPr lang="zh-TW" altLang="en-US" sz="2000"/>
                <a:t>多宗與吸煙有關的化學物質。</a:t>
              </a:r>
              <a:endParaRPr lang="en-US" sz="2000"/>
            </a:p>
            <a:p>
              <a:pPr marL="342900" indent="-285750">
                <a:buFont typeface="Arial" panose="020B0604020202020204" pitchFamily="34" charset="0"/>
                <a:buChar char="•"/>
                <a:tabLst>
                  <a:tab pos="342900" algn="l"/>
                </a:tabLst>
              </a:pPr>
              <a:endParaRPr lang="en-US" sz="2400">
                <a:highlight>
                  <a:srgbClr val="0000FF"/>
                </a:highlight>
                <a:latin typeface="PMingLiU" panose="02020500000000000000" pitchFamily="18" charset="-120"/>
                <a:ea typeface="PMingLiU" panose="02020500000000000000" pitchFamily="18" charset="-120"/>
                <a:cs typeface="Verdana" panose="020B0604030504040204" pitchFamily="34" charset="0"/>
              </a:endParaRPr>
            </a:p>
          </p:txBody>
        </p:sp>
        <p:pic>
          <p:nvPicPr>
            <p:cNvPr id="6" name="Picture 5">
              <a:extLst>
                <a:ext uri="{FF2B5EF4-FFF2-40B4-BE49-F238E27FC236}">
                  <a16:creationId xmlns:a16="http://schemas.microsoft.com/office/drawing/2014/main" id="{3DD2A45D-CC7A-4116-A559-8906BC214D85}"/>
                </a:ext>
              </a:extLst>
            </p:cNvPr>
            <p:cNvPicPr>
              <a:picLocks noChangeAspect="1"/>
            </p:cNvPicPr>
            <p:nvPr/>
          </p:nvPicPr>
          <p:blipFill rotWithShape="1">
            <a:blip r:embed="rId2">
              <a:extLst>
                <a:ext uri="{28A0092B-C50C-407E-A947-70E740481C1C}">
                  <a14:useLocalDpi xmlns:a14="http://schemas.microsoft.com/office/drawing/2010/main" val="0"/>
                </a:ext>
              </a:extLst>
            </a:blip>
            <a:srcRect b="17157"/>
            <a:stretch/>
          </p:blipFill>
          <p:spPr>
            <a:xfrm>
              <a:off x="8494294" y="1890090"/>
              <a:ext cx="3099459" cy="3180630"/>
            </a:xfrm>
            <a:prstGeom prst="rect">
              <a:avLst/>
            </a:prstGeom>
          </p:spPr>
        </p:pic>
      </p:grpSp>
      <p:pic>
        <p:nvPicPr>
          <p:cNvPr id="8" name="Picture 7">
            <a:extLst>
              <a:ext uri="{FF2B5EF4-FFF2-40B4-BE49-F238E27FC236}">
                <a16:creationId xmlns:a16="http://schemas.microsoft.com/office/drawing/2014/main" id="{20A06A8D-B89E-4449-871F-6A248169A2EE}"/>
              </a:ext>
            </a:extLst>
          </p:cNvPr>
          <p:cNvPicPr>
            <a:picLocks noChangeAspect="1"/>
          </p:cNvPicPr>
          <p:nvPr/>
        </p:nvPicPr>
        <p:blipFill>
          <a:blip r:embed="rId3"/>
          <a:stretch>
            <a:fillRect/>
          </a:stretch>
        </p:blipFill>
        <p:spPr>
          <a:xfrm>
            <a:off x="10842706" y="6038198"/>
            <a:ext cx="848077" cy="625249"/>
          </a:xfrm>
          <a:prstGeom prst="rect">
            <a:avLst/>
          </a:prstGeom>
        </p:spPr>
      </p:pic>
      <p:sp>
        <p:nvSpPr>
          <p:cNvPr id="7" name="TextBox 6">
            <a:extLst>
              <a:ext uri="{FF2B5EF4-FFF2-40B4-BE49-F238E27FC236}">
                <a16:creationId xmlns:a16="http://schemas.microsoft.com/office/drawing/2014/main" id="{BF411D11-3DE7-4330-8B9A-8E593D90B6A2}"/>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Centers for Disease Control and Prevention</a:t>
            </a:r>
            <a:endParaRPr lang="en-US" sz="1100"/>
          </a:p>
        </p:txBody>
      </p:sp>
    </p:spTree>
    <p:extLst>
      <p:ext uri="{BB962C8B-B14F-4D97-AF65-F5344CB8AC3E}">
        <p14:creationId xmlns:p14="http://schemas.microsoft.com/office/powerpoint/2010/main" val="2259309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3A8EB5-529B-4755-AD08-10BDC7ECF40F}"/>
              </a:ext>
            </a:extLst>
          </p:cNvPr>
          <p:cNvSpPr/>
          <p:nvPr/>
        </p:nvSpPr>
        <p:spPr>
          <a:xfrm>
            <a:off x="0" y="2129199"/>
            <a:ext cx="12192000" cy="4185761"/>
          </a:xfrm>
          <a:prstGeom prst="rect">
            <a:avLst/>
          </a:prstGeom>
        </p:spPr>
        <p:txBody>
          <a:bodyPr wrap="square">
            <a:spAutoFit/>
          </a:bodyPr>
          <a:lstStyle/>
          <a:p>
            <a:pPr marL="285750" indent="-285750">
              <a:buFont typeface="Arial" panose="020B0604020202020204" pitchFamily="34" charset="0"/>
              <a:buChar char="•"/>
            </a:pPr>
            <a: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Nicotine and NRT </a:t>
            </a:r>
            <a:r>
              <a:rPr lang="en-US" sz="2200">
                <a:solidFill>
                  <a:srgbClr val="FF2D2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do not </a:t>
            </a:r>
            <a: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cause cancer.</a:t>
            </a:r>
            <a:b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a:t>
            </a:r>
            <a:r>
              <a:rPr lang="zh-CN"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和</a:t>
            </a: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尼古丁替代療法</a:t>
            </a:r>
            <a:r>
              <a:rPr lang="zh-TW" altLang="en-US" sz="2200">
                <a:solidFill>
                  <a:srgbClr val="FF2D2D"/>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不會</a:t>
            </a: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導致癌症</a:t>
            </a:r>
            <a:r>
              <a:rPr lang="zh-CN" altLang="en-US" sz="2200">
                <a:effectLst>
                  <a:outerShdw blurRad="38100" dist="38100" dir="2700000" algn="tl">
                    <a:srgbClr val="000000">
                      <a:alpha val="43137"/>
                    </a:srgbClr>
                  </a:outerShdw>
                </a:effectLst>
                <a:latin typeface="Verdana" panose="020B0604030504040204" pitchFamily="34" charset="0"/>
                <a:ea typeface="Yu Gothic" panose="020B0400000000000000" pitchFamily="34" charset="-128"/>
                <a:cs typeface="Verdana" panose="020B0604030504040204" pitchFamily="34" charset="0"/>
              </a:rPr>
              <a:t>。</a:t>
            </a:r>
            <a:endPar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1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Nicotine does not cause tobacco smoking related diseases. It is the other chemicals and toxins found in cigarettes that cause negative health effects.</a:t>
            </a:r>
            <a:b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尼古丁不會導致與煙草有關的疾病</a:t>
            </a:r>
            <a:r>
              <a:rPr lang="zh-CN"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a:t>
            </a: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 對健康造成負面影響是香煙中的毒素而</a:t>
            </a:r>
            <a:r>
              <a:rPr lang="zh-TW" altLang="en-US" sz="2200">
                <a:solidFill>
                  <a:srgbClr val="FF2D2D"/>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不是</a:t>
            </a: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a:t>
            </a:r>
            <a:r>
              <a:rPr lang="zh-TW" altLang="en-US" sz="2200">
                <a:effectLst>
                  <a:outerShdw blurRad="38100" dist="38100" dir="2700000" algn="tl">
                    <a:srgbClr val="000000">
                      <a:alpha val="43137"/>
                    </a:srgbClr>
                  </a:outerShdw>
                </a:effectLst>
                <a:latin typeface="Verdana" panose="020B0604030504040204" pitchFamily="34" charset="0"/>
                <a:ea typeface="Yu Gothic" panose="020B0400000000000000" pitchFamily="34" charset="-128"/>
                <a:cs typeface="Verdana" panose="020B0604030504040204" pitchFamily="34" charset="0"/>
              </a:rPr>
              <a:t>。</a:t>
            </a:r>
            <a:endPar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en-US" sz="1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Using NRT does not increase the risk of heart attacks. It can be used safely by people with diabetes or high blood pressure.</a:t>
            </a:r>
            <a:br>
              <a:rPr lang="en-US" sz="2200">
                <a:effectLst>
                  <a:outerShdw blurRad="38100" dist="38100" dir="2700000" algn="tl">
                    <a:srgbClr val="000000">
                      <a:alpha val="43137"/>
                    </a:srgbClr>
                  </a:outerShdw>
                </a:effectLst>
                <a:highlight>
                  <a:srgbClr val="0000FF"/>
                </a:highlight>
                <a:latin typeface="Verdana" panose="020B0604030504040204" pitchFamily="34" charset="0"/>
                <a:ea typeface="Verdana" panose="020B0604030504040204" pitchFamily="34" charset="0"/>
                <a:cs typeface="Verdana" panose="020B0604030504040204" pitchFamily="34" charset="0"/>
              </a:rPr>
            </a:br>
            <a:r>
              <a:rPr lang="zh-TW" altLang="en-US" sz="2200" b="1"/>
              <a:t>尼古丁替代療法不會增加心臟病發作的風險</a:t>
            </a:r>
            <a:r>
              <a:rPr lang="en-US" altLang="zh-TW" sz="2200" b="1"/>
              <a:t>,</a:t>
            </a:r>
            <a:r>
              <a:rPr lang="zh-TW" altLang="en-US" sz="2200" b="1"/>
              <a:t>糖尿病或高血壓患者也能安全使用者療法。</a:t>
            </a:r>
            <a:endParaRPr lang="en-US" altLang="zh-TW" sz="2200" b="1"/>
          </a:p>
          <a:p>
            <a:endParaRPr lang="en-US" altLang="zh-TW" sz="1200">
              <a:effectLst>
                <a:outerShdw blurRad="38100" dist="38100" dir="2700000" algn="tl">
                  <a:srgbClr val="000000">
                    <a:alpha val="43137"/>
                  </a:srgbClr>
                </a:outerShdw>
              </a:effectLst>
              <a:highlight>
                <a:srgbClr val="0000FF"/>
              </a:highlight>
              <a:latin typeface="PMingLiU" panose="02020500000000000000" pitchFamily="18" charset="-120"/>
              <a:ea typeface="PMingLiU" panose="02020500000000000000" pitchFamily="18" charset="-120"/>
              <a:cs typeface="Verdana" panose="020B0604030504040204" pitchFamily="34" charset="0"/>
            </a:endParaRPr>
          </a:p>
          <a:p>
            <a:pPr marL="285750" indent="-285750">
              <a:buFont typeface="Arial" panose="020B0604020202020204" pitchFamily="34" charset="0"/>
              <a:buChar char="•"/>
            </a:pPr>
            <a: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NRT </a:t>
            </a:r>
            <a:r>
              <a:rPr lang="en-US" sz="2200">
                <a:solidFill>
                  <a:srgbClr val="FF2D2D"/>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does not </a:t>
            </a:r>
            <a: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cause weight gain.</a:t>
            </a:r>
            <a:br>
              <a:rPr lang="en-US" sz="2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尼古丁替代療法</a:t>
            </a:r>
            <a:r>
              <a:rPr lang="zh-TW" altLang="en-US" sz="2200">
                <a:solidFill>
                  <a:srgbClr val="FF2D2D"/>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不會</a:t>
            </a:r>
            <a:r>
              <a:rPr lang="zh-TW" alt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rPr>
              <a:t>增加體重。</a:t>
            </a:r>
            <a:endParaRPr lang="en-US" sz="22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panose="020B0604030504040204" pitchFamily="34" charset="0"/>
            </a:endParaRPr>
          </a:p>
        </p:txBody>
      </p:sp>
      <p:pic>
        <p:nvPicPr>
          <p:cNvPr id="8" name="Picture 7">
            <a:extLst>
              <a:ext uri="{FF2B5EF4-FFF2-40B4-BE49-F238E27FC236}">
                <a16:creationId xmlns:a16="http://schemas.microsoft.com/office/drawing/2014/main" id="{3646316C-33E3-49F3-87CC-F8967D7CC631}"/>
              </a:ext>
            </a:extLst>
          </p:cNvPr>
          <p:cNvPicPr>
            <a:picLocks noChangeAspect="1"/>
          </p:cNvPicPr>
          <p:nvPr/>
        </p:nvPicPr>
        <p:blipFill>
          <a:blip r:embed="rId3"/>
          <a:stretch>
            <a:fillRect/>
          </a:stretch>
        </p:blipFill>
        <p:spPr>
          <a:xfrm>
            <a:off x="11262379" y="6223247"/>
            <a:ext cx="597080" cy="440200"/>
          </a:xfrm>
          <a:prstGeom prst="rect">
            <a:avLst/>
          </a:prstGeom>
        </p:spPr>
      </p:pic>
      <p:sp>
        <p:nvSpPr>
          <p:cNvPr id="7" name="TextBox 6">
            <a:extLst>
              <a:ext uri="{FF2B5EF4-FFF2-40B4-BE49-F238E27FC236}">
                <a16:creationId xmlns:a16="http://schemas.microsoft.com/office/drawing/2014/main" id="{A7314DBB-AB4A-4AC5-BFD1-AF9F6C7D887D}"/>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4"/>
              </a:rPr>
              <a:t>National Cancer Institute</a:t>
            </a:r>
            <a:endParaRPr lang="en-US" sz="1100"/>
          </a:p>
        </p:txBody>
      </p:sp>
      <p:sp>
        <p:nvSpPr>
          <p:cNvPr id="10" name="Title 1">
            <a:extLst>
              <a:ext uri="{FF2B5EF4-FFF2-40B4-BE49-F238E27FC236}">
                <a16:creationId xmlns:a16="http://schemas.microsoft.com/office/drawing/2014/main" id="{C2523AA2-630D-436B-96DB-AA88FE2053C2}"/>
              </a:ext>
            </a:extLst>
          </p:cNvPr>
          <p:cNvSpPr>
            <a:spLocks noGrp="1"/>
          </p:cNvSpPr>
          <p:nvPr>
            <p:ph type="title"/>
          </p:nvPr>
        </p:nvSpPr>
        <p:spPr>
          <a:xfrm>
            <a:off x="0" y="168441"/>
            <a:ext cx="12191999" cy="1684421"/>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lgn="ctr"/>
            <a:r>
              <a:rPr lang="en-US" sz="3600"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Dispelling Myths about </a:t>
            </a:r>
            <a:r>
              <a:rPr lang="en-US" sz="36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Nicotine Replacement Therapy (NRT)</a:t>
            </a:r>
            <a:br>
              <a:rPr lang="en-US" sz="3600" b="1">
                <a:solidFill>
                  <a:schemeClr val="tx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br>
            <a:r>
              <a:rPr lang="zh-TW" altLang="en-US">
                <a:solidFill>
                  <a:srgbClr val="C00000"/>
                </a:solidFill>
                <a:effectLst>
                  <a:outerShdw blurRad="38100" dist="38100" dir="2700000" algn="tl">
                    <a:srgbClr val="000000">
                      <a:alpha val="43137"/>
                    </a:srgbClr>
                  </a:outerShdw>
                </a:effectLst>
              </a:rPr>
              <a:t>尼古丁替代療法</a:t>
            </a:r>
            <a:r>
              <a:rPr lang="zh-TW" altLang="en-US">
                <a:solidFill>
                  <a:schemeClr val="tx1"/>
                </a:solidFill>
                <a:effectLst>
                  <a:outerShdw blurRad="38100" dist="38100" dir="2700000" algn="tl">
                    <a:srgbClr val="000000">
                      <a:alpha val="43137"/>
                    </a:srgbClr>
                  </a:outerShdw>
                </a:effectLst>
              </a:rPr>
              <a:t>的誤解</a:t>
            </a:r>
            <a:endParaRPr lang="en-US">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05822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447188"/>
            <a:ext cx="10571998" cy="1290172"/>
          </a:xfrm>
        </p:spPr>
        <p:txBody>
          <a:bodyPr/>
          <a:lstStyle/>
          <a:p>
            <a:pPr algn="ctr"/>
            <a:r>
              <a:rPr lang="en-US">
                <a:latin typeface="Verdana" panose="020B0604030504040204" pitchFamily="34" charset="0"/>
                <a:ea typeface="Verdana" panose="020B0604030504040204" pitchFamily="34" charset="0"/>
                <a:cs typeface="Verdana" panose="020B0604030504040204" pitchFamily="34" charset="0"/>
              </a:rPr>
              <a:t>Quitting Is Possible! Start Today!</a:t>
            </a:r>
            <a:br>
              <a:rPr lang="en-US">
                <a:latin typeface="Verdana" panose="020B0604030504040204" pitchFamily="34" charset="0"/>
                <a:ea typeface="Verdana" panose="020B0604030504040204" pitchFamily="34" charset="0"/>
                <a:cs typeface="Verdana" panose="020B0604030504040204" pitchFamily="34" charset="0"/>
              </a:rPr>
            </a:br>
            <a:r>
              <a:rPr lang="zh-TW" altLang="en-US" sz="4800">
                <a:latin typeface="+mn-ea"/>
                <a:ea typeface="+mn-ea"/>
              </a:rPr>
              <a:t>戒煙從今天開始</a:t>
            </a:r>
            <a:r>
              <a:rPr lang="en-US" altLang="zh-TW" sz="6000">
                <a:latin typeface="Calibri" panose="020F0502020204030204" pitchFamily="34" charset="0"/>
                <a:ea typeface="+mn-ea"/>
                <a:cs typeface="Calibri" panose="020F0502020204030204" pitchFamily="34" charset="0"/>
              </a:rPr>
              <a:t>!</a:t>
            </a:r>
            <a:endParaRPr lang="en-US" sz="6000">
              <a:latin typeface="Calibri" panose="020F0502020204030204" pitchFamily="34" charset="0"/>
              <a:ea typeface="+mn-ea"/>
              <a:cs typeface="Calibri" panose="020F0502020204030204"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1824" y="2214085"/>
            <a:ext cx="6365368" cy="4167256"/>
          </a:xfrm>
        </p:spPr>
      </p:pic>
      <p:pic>
        <p:nvPicPr>
          <p:cNvPr id="5" name="Picture 4">
            <a:extLst>
              <a:ext uri="{FF2B5EF4-FFF2-40B4-BE49-F238E27FC236}">
                <a16:creationId xmlns:a16="http://schemas.microsoft.com/office/drawing/2014/main" id="{CBB5C618-5F7D-40F1-8CF5-8044D4FD42AD}"/>
              </a:ext>
            </a:extLst>
          </p:cNvPr>
          <p:cNvPicPr>
            <a:picLocks noChangeAspect="1"/>
          </p:cNvPicPr>
          <p:nvPr/>
        </p:nvPicPr>
        <p:blipFill>
          <a:blip r:embed="rId3"/>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3581906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3237609-6E18-40CF-9D5D-C74AA41A5428}"/>
              </a:ext>
            </a:extLst>
          </p:cNvPr>
          <p:cNvSpPr>
            <a:spLocks noGrp="1"/>
          </p:cNvSpPr>
          <p:nvPr>
            <p:ph idx="1"/>
          </p:nvPr>
        </p:nvSpPr>
        <p:spPr>
          <a:xfrm>
            <a:off x="201285" y="1937572"/>
            <a:ext cx="8091577" cy="4283953"/>
          </a:xfrm>
          <a:prstGeom prst="rect">
            <a:avLst/>
          </a:prstGeom>
        </p:spPr>
        <p:txBody>
          <a:bodyPr>
            <a:noAutofit/>
          </a:bodyPr>
          <a:lstStyle/>
          <a:p>
            <a:pPr>
              <a:buFont typeface="Wingdings" panose="05000000000000000000" pitchFamily="2" charset="2"/>
              <a:buChar char="q"/>
            </a:pPr>
            <a:r>
              <a:rPr lang="en-US" sz="2400" b="1">
                <a:latin typeface="Verdana" charset="0"/>
                <a:ea typeface="Verdana" charset="0"/>
                <a:cs typeface="Verdana" charset="0"/>
              </a:rPr>
              <a:t>There are more than 300 million Chinese smokers.</a:t>
            </a:r>
            <a:r>
              <a:rPr lang="en-US" baseline="30000">
                <a:latin typeface="Verdana" charset="0"/>
                <a:ea typeface="Verdana" charset="0"/>
                <a:cs typeface="Verdana" charset="0"/>
              </a:rPr>
              <a:t>2</a:t>
            </a:r>
            <a:r>
              <a:rPr lang="en-US" sz="2400" b="1">
                <a:latin typeface="Verdana" charset="0"/>
                <a:ea typeface="Verdana" charset="0"/>
                <a:cs typeface="Verdana" charset="0"/>
              </a:rPr>
              <a:t>	</a:t>
            </a:r>
            <a:r>
              <a:rPr lang="en-US" sz="2400">
                <a:latin typeface="Verdana" charset="0"/>
                <a:ea typeface="Verdana" charset="0"/>
                <a:cs typeface="Verdana" charset="0"/>
              </a:rPr>
              <a:t>	</a:t>
            </a:r>
            <a:br>
              <a:rPr lang="en-US" sz="2400">
                <a:latin typeface="Verdana" charset="0"/>
                <a:ea typeface="Verdana" charset="0"/>
                <a:cs typeface="Verdana" charset="0"/>
              </a:rPr>
            </a:br>
            <a:r>
              <a:rPr lang="zh-TW" altLang="en-US" sz="2400"/>
              <a:t>超過</a:t>
            </a:r>
            <a:r>
              <a:rPr lang="en-US" sz="2400"/>
              <a:t>3</a:t>
            </a:r>
            <a:r>
              <a:rPr lang="zh-TW" altLang="en-US" sz="2400"/>
              <a:t>億中國人是吸煙者</a:t>
            </a:r>
            <a:r>
              <a:rPr lang="zh-TW" altLang="en-US" sz="2400">
                <a:latin typeface="PMingLiU" panose="02020500000000000000" pitchFamily="18" charset="-120"/>
                <a:ea typeface="PMingLiU" panose="02020500000000000000" pitchFamily="18" charset="-120"/>
                <a:cs typeface="Verdana" charset="0"/>
              </a:rPr>
              <a:t>。</a:t>
            </a:r>
            <a:endParaRPr lang="en-US" sz="2400">
              <a:highlight>
                <a:srgbClr val="0000FF"/>
              </a:highlight>
              <a:latin typeface="PMingLiU" panose="02020500000000000000" pitchFamily="18" charset="-120"/>
              <a:ea typeface="PMingLiU" panose="02020500000000000000" pitchFamily="18" charset="-120"/>
              <a:cs typeface="Verdana" charset="0"/>
            </a:endParaRPr>
          </a:p>
          <a:p>
            <a:pPr>
              <a:lnSpc>
                <a:spcPct val="100000"/>
              </a:lnSpc>
              <a:buFont typeface="Wingdings" panose="05000000000000000000" pitchFamily="2" charset="2"/>
              <a:buChar char="ü"/>
            </a:pPr>
            <a:endParaRPr lang="en-US" sz="1000" b="1">
              <a:latin typeface="Verdana" charset="0"/>
              <a:ea typeface="Verdana" charset="0"/>
              <a:cs typeface="Verdana" charset="0"/>
            </a:endParaRPr>
          </a:p>
          <a:p>
            <a:pPr>
              <a:lnSpc>
                <a:spcPct val="100000"/>
              </a:lnSpc>
              <a:buFont typeface="Wingdings" panose="05000000000000000000" pitchFamily="2" charset="2"/>
              <a:buChar char="q"/>
            </a:pPr>
            <a:r>
              <a:rPr lang="en-US" sz="2400" b="1">
                <a:latin typeface="Verdana" charset="0"/>
                <a:ea typeface="Verdana" charset="0"/>
                <a:cs typeface="Verdana" charset="0"/>
              </a:rPr>
              <a:t>68% of Chinese men in China are smokers.</a:t>
            </a:r>
            <a:r>
              <a:rPr lang="en-US" baseline="30000">
                <a:latin typeface="Verdana" charset="0"/>
                <a:ea typeface="Verdana" charset="0"/>
                <a:cs typeface="Verdana" charset="0"/>
              </a:rPr>
              <a:t>3</a:t>
            </a:r>
            <a:r>
              <a:rPr lang="en-US" sz="2400">
                <a:latin typeface="PMingLiU" panose="02020500000000000000" pitchFamily="18" charset="-120"/>
                <a:ea typeface="PMingLiU" panose="02020500000000000000" pitchFamily="18" charset="-120"/>
                <a:cs typeface="Verdana" charset="0"/>
              </a:rPr>
              <a:t>	</a:t>
            </a:r>
            <a:r>
              <a:rPr lang="zh-TW" altLang="en-US" sz="2400">
                <a:latin typeface="PMingLiU" panose="02020500000000000000" pitchFamily="18" charset="-120"/>
                <a:ea typeface="PMingLiU" panose="02020500000000000000" pitchFamily="18" charset="-120"/>
                <a:cs typeface="Verdana" charset="0"/>
              </a:rPr>
              <a:t>中國 </a:t>
            </a:r>
            <a:r>
              <a:rPr lang="en-US" altLang="zh-TW" sz="2400">
                <a:latin typeface="PMingLiU" panose="02020500000000000000" pitchFamily="18" charset="-120"/>
                <a:ea typeface="PMingLiU" panose="02020500000000000000" pitchFamily="18" charset="-120"/>
                <a:cs typeface="Verdana" charset="0"/>
              </a:rPr>
              <a:t>68</a:t>
            </a:r>
            <a:r>
              <a:rPr lang="zh-TW" altLang="en-US" sz="2400">
                <a:latin typeface="PMingLiU" panose="02020500000000000000" pitchFamily="18" charset="-120"/>
                <a:ea typeface="PMingLiU" panose="02020500000000000000" pitchFamily="18" charset="-120"/>
                <a:cs typeface="Verdana" charset="0"/>
              </a:rPr>
              <a:t>％ 男性是吸煙者。</a:t>
            </a:r>
            <a:endParaRPr lang="en-US" altLang="zh-TW" sz="2400">
              <a:latin typeface="PMingLiU" panose="02020500000000000000" pitchFamily="18" charset="-120"/>
              <a:ea typeface="PMingLiU" panose="02020500000000000000" pitchFamily="18" charset="-120"/>
              <a:cs typeface="Verdana" charset="0"/>
            </a:endParaRPr>
          </a:p>
          <a:p>
            <a:pPr marL="0" indent="0">
              <a:lnSpc>
                <a:spcPct val="100000"/>
              </a:lnSpc>
              <a:buNone/>
            </a:pPr>
            <a:endParaRPr lang="en-US" sz="1000" b="1">
              <a:latin typeface="Verdana" charset="0"/>
              <a:ea typeface="Verdana" charset="0"/>
              <a:cs typeface="Verdana" charset="0"/>
            </a:endParaRPr>
          </a:p>
          <a:p>
            <a:pPr>
              <a:buFont typeface="Wingdings" panose="05000000000000000000" pitchFamily="2" charset="2"/>
              <a:buChar char="q"/>
            </a:pPr>
            <a:r>
              <a:rPr lang="en-US" sz="2400" b="1">
                <a:latin typeface="Verdana" charset="0"/>
                <a:ea typeface="Verdana" charset="0"/>
                <a:cs typeface="Verdana" charset="0"/>
              </a:rPr>
              <a:t> A disproportionate number of male Chinese physicians in China are smokers.</a:t>
            </a:r>
            <a:r>
              <a:rPr lang="en-US" baseline="30000">
                <a:latin typeface="Verdana" charset="0"/>
                <a:ea typeface="Verdana" charset="0"/>
                <a:cs typeface="Verdana" charset="0"/>
              </a:rPr>
              <a:t>4</a:t>
            </a:r>
            <a:r>
              <a:rPr lang="en-US" sz="2400" baseline="30000">
                <a:latin typeface="Verdana" charset="0"/>
                <a:ea typeface="Verdana" charset="0"/>
                <a:cs typeface="Verdana" charset="0"/>
              </a:rPr>
              <a:t> </a:t>
            </a:r>
            <a:r>
              <a:rPr lang="en-US" sz="2400" b="1">
                <a:effectLst>
                  <a:outerShdw blurRad="50800" dist="38100" dir="2700000" algn="tl" rotWithShape="0">
                    <a:prstClr val="black">
                      <a:alpha val="40000"/>
                    </a:prstClr>
                  </a:outerShdw>
                </a:effectLst>
                <a:latin typeface="Verdana" charset="0"/>
                <a:ea typeface="Verdana" charset="0"/>
                <a:cs typeface="Verdana" charset="0"/>
              </a:rPr>
              <a:t>	</a:t>
            </a:r>
            <a:r>
              <a:rPr lang="zh-CN" altLang="en-US" sz="2400">
                <a:effectLst>
                  <a:outerShdw blurRad="50800" dist="38100" dir="2700000" algn="tl" rotWithShape="0">
                    <a:prstClr val="black">
                      <a:alpha val="40000"/>
                    </a:prstClr>
                  </a:outerShdw>
                </a:effectLst>
                <a:latin typeface="PMingLiU" panose="02020500000000000000" pitchFamily="18" charset="-120"/>
                <a:ea typeface="PMingLiU" panose="02020500000000000000" pitchFamily="18" charset="-120"/>
                <a:cs typeface="Verdana" charset="0"/>
              </a:rPr>
              <a:t>在</a:t>
            </a:r>
            <a:r>
              <a:rPr lang="zh-TW" altLang="en-US" sz="2400">
                <a:effectLst>
                  <a:outerShdw blurRad="50800" dist="38100" dir="2700000" algn="tl" rotWithShape="0">
                    <a:prstClr val="black">
                      <a:alpha val="40000"/>
                    </a:prstClr>
                  </a:outerShdw>
                </a:effectLst>
                <a:latin typeface="PMingLiU" panose="02020500000000000000" pitchFamily="18" charset="-120"/>
                <a:ea typeface="PMingLiU" panose="02020500000000000000" pitchFamily="18" charset="-120"/>
                <a:cs typeface="Verdana" charset="0"/>
              </a:rPr>
              <a:t>中國，大量的男性醫生都是吸煙者</a:t>
            </a:r>
            <a:r>
              <a:rPr lang="zh-TW" altLang="en-US" sz="2400">
                <a:latin typeface="PMingLiU" panose="02020500000000000000" pitchFamily="18" charset="-120"/>
                <a:ea typeface="PMingLiU" panose="02020500000000000000" pitchFamily="18" charset="-120"/>
                <a:cs typeface="Verdana" charset="0"/>
              </a:rPr>
              <a:t>。</a:t>
            </a:r>
            <a:endParaRPr lang="en-US" altLang="zh-TW" sz="2400">
              <a:latin typeface="PMingLiU" panose="02020500000000000000" pitchFamily="18" charset="-120"/>
              <a:ea typeface="PMingLiU" panose="02020500000000000000" pitchFamily="18" charset="-120"/>
              <a:cs typeface="Verdana" charset="0"/>
            </a:endParaRPr>
          </a:p>
        </p:txBody>
      </p:sp>
      <p:pic>
        <p:nvPicPr>
          <p:cNvPr id="2050" name="Picture 2" descr="Image result for chinese smokers">
            <a:extLst>
              <a:ext uri="{FF2B5EF4-FFF2-40B4-BE49-F238E27FC236}">
                <a16:creationId xmlns:a16="http://schemas.microsoft.com/office/drawing/2014/main" id="{EB2FC1C4-2A4F-4700-A3B7-246ADA145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9892" y="379564"/>
            <a:ext cx="3770823" cy="2122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Image result for chinese doctors smokers">
            <a:extLst>
              <a:ext uri="{FF2B5EF4-FFF2-40B4-BE49-F238E27FC236}">
                <a16:creationId xmlns:a16="http://schemas.microsoft.com/office/drawing/2014/main" id="{B4A5BFA7-B879-40D4-A251-90C0634B29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9713" y="2864418"/>
            <a:ext cx="2391183" cy="35966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B50B9B1-04E2-4BA9-B0EE-7E91EA99F53E}"/>
              </a:ext>
            </a:extLst>
          </p:cNvPr>
          <p:cNvPicPr>
            <a:picLocks noChangeAspect="1"/>
          </p:cNvPicPr>
          <p:nvPr/>
        </p:nvPicPr>
        <p:blipFill>
          <a:blip r:embed="rId5"/>
          <a:stretch>
            <a:fillRect/>
          </a:stretch>
        </p:blipFill>
        <p:spPr>
          <a:xfrm>
            <a:off x="10842706" y="6038198"/>
            <a:ext cx="848077" cy="625249"/>
          </a:xfrm>
          <a:prstGeom prst="rect">
            <a:avLst/>
          </a:prstGeom>
        </p:spPr>
      </p:pic>
      <p:sp>
        <p:nvSpPr>
          <p:cNvPr id="7" name="TextBox 6">
            <a:extLst>
              <a:ext uri="{FF2B5EF4-FFF2-40B4-BE49-F238E27FC236}">
                <a16:creationId xmlns:a16="http://schemas.microsoft.com/office/drawing/2014/main" id="{DBC85D7A-C467-48B4-9E9F-D7A3DDCD77D5}"/>
              </a:ext>
            </a:extLst>
          </p:cNvPr>
          <p:cNvSpPr txBox="1"/>
          <p:nvPr/>
        </p:nvSpPr>
        <p:spPr>
          <a:xfrm>
            <a:off x="69850" y="6195856"/>
            <a:ext cx="10382969" cy="600164"/>
          </a:xfrm>
          <a:prstGeom prst="rect">
            <a:avLst/>
          </a:prstGeom>
          <a:noFill/>
        </p:spPr>
        <p:txBody>
          <a:bodyPr wrap="square" rtlCol="0">
            <a:spAutoFit/>
          </a:bodyPr>
          <a:lstStyle/>
          <a:p>
            <a:r>
              <a:rPr lang="en-US" sz="1100"/>
              <a:t>Source: </a:t>
            </a:r>
            <a:r>
              <a:rPr lang="en-US" sz="1100">
                <a:hlinkClick r:id="rId6"/>
              </a:rPr>
              <a:t>Parascandola et al. Tobacco and the lung cancer epidemic in China. </a:t>
            </a:r>
            <a:r>
              <a:rPr lang="en-US" sz="1100" err="1">
                <a:hlinkClick r:id="rId6"/>
              </a:rPr>
              <a:t>Transl</a:t>
            </a:r>
            <a:r>
              <a:rPr lang="en-US" sz="1100">
                <a:hlinkClick r:id="rId6"/>
              </a:rPr>
              <a:t> Lung Cancer Res. 2019;8(Suppl 1):S21-S30</a:t>
            </a:r>
            <a:r>
              <a:rPr lang="en-US" sz="1100" baseline="30000"/>
              <a:t>1</a:t>
            </a:r>
            <a:r>
              <a:rPr lang="en-US" sz="1100"/>
              <a:t>, </a:t>
            </a:r>
            <a:r>
              <a:rPr lang="en-US" sz="1100">
                <a:hlinkClick r:id="rId7"/>
              </a:rPr>
              <a:t>World Health Organization</a:t>
            </a:r>
            <a:r>
              <a:rPr lang="en-US" sz="1100" baseline="30000"/>
              <a:t>2</a:t>
            </a:r>
            <a:r>
              <a:rPr lang="en-US" sz="1100"/>
              <a:t>, </a:t>
            </a:r>
            <a:r>
              <a:rPr lang="en-US" sz="1100">
                <a:hlinkClick r:id="rId8"/>
              </a:rPr>
              <a:t>Chen et al. 2016 Contrasting male and female trends in tobacco-attributed mortality in China: Evidence from successive nationwide prospective cohort studies. The Lancet. 386. 1447-1456</a:t>
            </a:r>
            <a:r>
              <a:rPr lang="en-US" sz="1100"/>
              <a:t>.</a:t>
            </a:r>
            <a:r>
              <a:rPr lang="en-US" sz="1100" baseline="30000"/>
              <a:t>3</a:t>
            </a:r>
            <a:r>
              <a:rPr lang="en-US" sz="1100"/>
              <a:t>, </a:t>
            </a:r>
            <a:r>
              <a:rPr lang="en-US" sz="1100">
                <a:hlinkClick r:id="rId9"/>
              </a:rPr>
              <a:t>Xin, </a:t>
            </a:r>
            <a:r>
              <a:rPr lang="en-US" sz="1100" err="1">
                <a:hlinkClick r:id="rId9"/>
              </a:rPr>
              <a:t>Dingding</a:t>
            </a:r>
            <a:r>
              <a:rPr lang="en-US" sz="1100">
                <a:hlinkClick r:id="rId9"/>
              </a:rPr>
              <a:t> (2009-12-11). "Smoke-free list extends to healthcare facilities". China Daily</a:t>
            </a:r>
            <a:r>
              <a:rPr lang="en-US" sz="1100" baseline="30000"/>
              <a:t>4</a:t>
            </a:r>
            <a:endParaRPr lang="en-US" sz="1100"/>
          </a:p>
        </p:txBody>
      </p:sp>
      <p:sp>
        <p:nvSpPr>
          <p:cNvPr id="10" name="Content Placeholder 2">
            <a:extLst>
              <a:ext uri="{FF2B5EF4-FFF2-40B4-BE49-F238E27FC236}">
                <a16:creationId xmlns:a16="http://schemas.microsoft.com/office/drawing/2014/main" id="{BD641E28-2994-43E1-A6FE-DE029EDA260F}"/>
              </a:ext>
            </a:extLst>
          </p:cNvPr>
          <p:cNvSpPr txBox="1">
            <a:spLocks/>
          </p:cNvSpPr>
          <p:nvPr/>
        </p:nvSpPr>
        <p:spPr>
          <a:xfrm>
            <a:off x="201284" y="200903"/>
            <a:ext cx="8091577" cy="1720850"/>
          </a:xfrm>
          <a:prstGeom prst="rect">
            <a:avLst/>
          </a:prstGeom>
          <a:effectLst>
            <a:outerShdw blurRad="50800" dir="14400000">
              <a:srgbClr val="000000">
                <a:alpha val="40000"/>
              </a:srgbClr>
            </a:outerShdw>
          </a:effectLst>
        </p:spPr>
        <p:txBody>
          <a:bodyPr vert="horz" lIns="91440" tIns="45720" rIns="91440" bIns="45720" rtlCol="0" anchor="ctr">
            <a:no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457200" indent="-457200">
              <a:lnSpc>
                <a:spcPts val="2800"/>
              </a:lnSpc>
              <a:buFont typeface="Wingdings" panose="05000000000000000000" pitchFamily="2" charset="2"/>
              <a:buChar char="q"/>
            </a:pPr>
            <a:r>
              <a:rPr lang="en-US" sz="2400" b="1">
                <a:latin typeface="Verdana" charset="0"/>
                <a:ea typeface="Verdana" charset="0"/>
                <a:cs typeface="Verdana" charset="0"/>
              </a:rPr>
              <a:t>More than one third of the world’s smokers      are Chinese.</a:t>
            </a:r>
            <a:r>
              <a:rPr lang="en-US" baseline="30000">
                <a:latin typeface="Verdana" charset="0"/>
                <a:ea typeface="Verdana" charset="0"/>
                <a:cs typeface="Verdana" charset="0"/>
              </a:rPr>
              <a:t>1</a:t>
            </a:r>
            <a:br>
              <a:rPr lang="en-US" b="1" baseline="30000">
                <a:latin typeface="Verdana" charset="0"/>
                <a:ea typeface="Verdana" charset="0"/>
                <a:cs typeface="Verdana" charset="0"/>
              </a:rPr>
            </a:br>
            <a:r>
              <a:rPr lang="zh-TW" altLang="en-US" sz="2400">
                <a:latin typeface="PMingLiU" panose="02020500000000000000" pitchFamily="18" charset="-120"/>
                <a:ea typeface="PMingLiU" panose="02020500000000000000" pitchFamily="18" charset="-120"/>
                <a:cs typeface="Verdana" charset="0"/>
              </a:rPr>
              <a:t>世界上三分之一的吸煙者是中國人。</a:t>
            </a:r>
            <a:endParaRPr lang="en-US" altLang="zh-TW" sz="2400">
              <a:latin typeface="PMingLiU" panose="02020500000000000000" pitchFamily="18" charset="-120"/>
              <a:ea typeface="PMingLiU" panose="02020500000000000000" pitchFamily="18" charset="-120"/>
              <a:cs typeface="Verdana" charset="0"/>
            </a:endParaRPr>
          </a:p>
        </p:txBody>
      </p:sp>
    </p:spTree>
    <p:extLst>
      <p:ext uri="{BB962C8B-B14F-4D97-AF65-F5344CB8AC3E}">
        <p14:creationId xmlns:p14="http://schemas.microsoft.com/office/powerpoint/2010/main" val="1820253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D409D4-5F98-4EBA-A5B4-9D1268800CB5}"/>
              </a:ext>
            </a:extLst>
          </p:cNvPr>
          <p:cNvSpPr>
            <a:spLocks noGrp="1"/>
          </p:cNvSpPr>
          <p:nvPr>
            <p:ph type="title"/>
          </p:nvPr>
        </p:nvSpPr>
        <p:spPr>
          <a:xfrm>
            <a:off x="147735" y="115447"/>
            <a:ext cx="8519241" cy="1332832"/>
          </a:xfrm>
        </p:spPr>
        <p:txBody>
          <a:bodyPr>
            <a:noAutofit/>
          </a:bodyPr>
          <a:lstStyle/>
          <a:p>
            <a:pPr>
              <a:lnSpc>
                <a:spcPct val="100000"/>
              </a:lnSpc>
              <a:defRPr/>
            </a:pPr>
            <a:r>
              <a:rPr lang="en-US" sz="4400" b="1">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Resources</a:t>
            </a:r>
            <a:r>
              <a:rPr lang="en-US" sz="4400" b="1">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For Smokers</a:t>
            </a:r>
            <a:br>
              <a:rPr lang="en-US" sz="44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br>
            <a:r>
              <a:rPr lang="zh-TW" altLang="en-US" sz="44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給吸煙者的</a:t>
            </a:r>
            <a:r>
              <a:rPr lang="zh-TW" altLang="en-US" sz="440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幫助與支持</a:t>
            </a:r>
            <a:endParaRPr lang="en-US" sz="4400">
              <a:solidFill>
                <a:srgbClr val="C00000"/>
              </a:solidFill>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sp>
        <p:nvSpPr>
          <p:cNvPr id="5" name="Content Placeholder 1">
            <a:extLst>
              <a:ext uri="{FF2B5EF4-FFF2-40B4-BE49-F238E27FC236}">
                <a16:creationId xmlns:a16="http://schemas.microsoft.com/office/drawing/2014/main" id="{B5BB5F55-445C-47B4-BECF-C54E86DAC701}"/>
              </a:ext>
            </a:extLst>
          </p:cNvPr>
          <p:cNvSpPr>
            <a:spLocks noGrp="1"/>
          </p:cNvSpPr>
          <p:nvPr>
            <p:ph idx="1"/>
          </p:nvPr>
        </p:nvSpPr>
        <p:spPr>
          <a:xfrm>
            <a:off x="147735" y="3753853"/>
            <a:ext cx="6411042" cy="3020501"/>
          </a:xfrm>
          <a:prstGeom prst="rect">
            <a:avLst/>
          </a:prstGeom>
        </p:spPr>
        <p:txBody>
          <a:bodyPr>
            <a:normAutofit/>
          </a:bodyPr>
          <a:lstStyle/>
          <a:p>
            <a:pPr marL="0" indent="0" algn="ctr">
              <a:buNone/>
            </a:pPr>
            <a:r>
              <a:rPr lang="en-US" sz="2400" b="1">
                <a:latin typeface="Verdana" panose="020B0604030504040204" pitchFamily="34" charset="0"/>
                <a:ea typeface="Verdana" panose="020B0604030504040204" pitchFamily="34" charset="0"/>
                <a:cs typeface="Verdana" panose="020B0604030504040204" pitchFamily="34" charset="0"/>
              </a:rPr>
              <a:t>NYCDOHMH – NYC Quits</a:t>
            </a:r>
          </a:p>
          <a:p>
            <a:pPr marL="0" indent="0" algn="ctr">
              <a:buNone/>
            </a:pPr>
            <a:r>
              <a:rPr lang="en-US" b="1">
                <a:solidFill>
                  <a:schemeClr val="accent1"/>
                </a:solidFill>
                <a:latin typeface="Verdana" panose="020B0604030504040204" pitchFamily="34" charset="0"/>
                <a:ea typeface="Verdana" panose="020B0604030504040204" pitchFamily="34" charset="0"/>
                <a:cs typeface="Verdana" panose="020B0604030504040204" pitchFamily="34" charset="0"/>
                <a:hlinkClick r:id="rId2"/>
              </a:rPr>
              <a:t>www.nyc.gov/nycquits</a:t>
            </a:r>
            <a:endParaRPr lang="en-US" b="1">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marL="0" indent="0" algn="ctr">
              <a:buNone/>
            </a:pPr>
            <a:endParaRPr lang="en-US" sz="2400" b="1">
              <a:latin typeface="Verdana" panose="020B0604030504040204" pitchFamily="34" charset="0"/>
              <a:ea typeface="Verdana" panose="020B0604030504040204" pitchFamily="34" charset="0"/>
              <a:cs typeface="Verdana" panose="020B0604030504040204" pitchFamily="34" charset="0"/>
            </a:endParaRPr>
          </a:p>
          <a:p>
            <a:pPr marL="0" indent="0" algn="ctr">
              <a:buNone/>
            </a:pPr>
            <a:r>
              <a:rPr lang="en-US" sz="2400" b="1">
                <a:latin typeface="Verdana" panose="020B0604030504040204" pitchFamily="34" charset="0"/>
                <a:ea typeface="Verdana" panose="020B0604030504040204" pitchFamily="34" charset="0"/>
                <a:cs typeface="Verdana" panose="020B0604030504040204" pitchFamily="34" charset="0"/>
              </a:rPr>
              <a:t>Prescription Help:</a:t>
            </a:r>
          </a:p>
          <a:p>
            <a:pPr marL="0" indent="0" algn="ctr">
              <a:buNone/>
            </a:pPr>
            <a:r>
              <a:rPr lang="en-US" sz="2400" b="1">
                <a:latin typeface="Verdana" panose="020B0604030504040204" pitchFamily="34" charset="0"/>
                <a:ea typeface="Verdana" panose="020B0604030504040204" pitchFamily="34" charset="0"/>
                <a:cs typeface="Verdana" panose="020B0604030504040204" pitchFamily="34" charset="0"/>
              </a:rPr>
              <a:t>Medicaid</a:t>
            </a:r>
          </a:p>
          <a:p>
            <a:pPr marL="0" indent="0" algn="ctr">
              <a:buNone/>
            </a:pPr>
            <a:r>
              <a:rPr lang="en-US" sz="2400" b="1">
                <a:latin typeface="Verdana" panose="020B0604030504040204" pitchFamily="34" charset="0"/>
                <a:ea typeface="Verdana" panose="020B0604030504040204" pitchFamily="34" charset="0"/>
                <a:cs typeface="Verdana" panose="020B0604030504040204" pitchFamily="34" charset="0"/>
              </a:rPr>
              <a:t>Big Apple</a:t>
            </a:r>
          </a:p>
        </p:txBody>
      </p:sp>
      <p:pic>
        <p:nvPicPr>
          <p:cNvPr id="6" name="Picture 2">
            <a:extLst>
              <a:ext uri="{FF2B5EF4-FFF2-40B4-BE49-F238E27FC236}">
                <a16:creationId xmlns:a16="http://schemas.microsoft.com/office/drawing/2014/main" id="{787DD4A0-1ACA-4805-ADCD-750E199FB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9039" r="37019" b="84240"/>
          <a:stretch/>
        </p:blipFill>
        <p:spPr bwMode="auto">
          <a:xfrm>
            <a:off x="195860" y="1576722"/>
            <a:ext cx="8366143" cy="1732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7173BDFB-F627-4744-9027-00721D2FD167}"/>
              </a:ext>
            </a:extLst>
          </p:cNvPr>
          <p:cNvGrpSpPr/>
          <p:nvPr/>
        </p:nvGrpSpPr>
        <p:grpSpPr>
          <a:xfrm>
            <a:off x="6734269" y="399357"/>
            <a:ext cx="4857368" cy="5819396"/>
            <a:chOff x="6558777" y="64168"/>
            <a:chExt cx="5424659" cy="6741384"/>
          </a:xfrm>
        </p:grpSpPr>
        <p:pic>
          <p:nvPicPr>
            <p:cNvPr id="7" name="Picture 4" descr="NYC Quits">
              <a:extLst>
                <a:ext uri="{FF2B5EF4-FFF2-40B4-BE49-F238E27FC236}">
                  <a16:creationId xmlns:a16="http://schemas.microsoft.com/office/drawing/2014/main" id="{E9B6A701-4DEB-4E3C-BBCA-0105113595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33" r="67450"/>
            <a:stretch/>
          </p:blipFill>
          <p:spPr bwMode="auto">
            <a:xfrm>
              <a:off x="8666976" y="4462253"/>
              <a:ext cx="3316460" cy="2337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01691664-6D54-448C-A95C-4B057B910FE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3365" t="16768" r="12981" b="6309"/>
            <a:stretch/>
          </p:blipFill>
          <p:spPr bwMode="auto">
            <a:xfrm>
              <a:off x="8666976" y="64168"/>
              <a:ext cx="3316460" cy="431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238C6C69-3025-43CF-9AE9-A5BB8CA6C2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923" t="14904" r="17789" b="22116"/>
            <a:stretch/>
          </p:blipFill>
          <p:spPr bwMode="auto">
            <a:xfrm>
              <a:off x="6558777" y="3488777"/>
              <a:ext cx="2012852" cy="331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a:extLst>
              <a:ext uri="{FF2B5EF4-FFF2-40B4-BE49-F238E27FC236}">
                <a16:creationId xmlns:a16="http://schemas.microsoft.com/office/drawing/2014/main" id="{1FEACD61-05E5-4A6C-99F6-00641A61D411}"/>
              </a:ext>
            </a:extLst>
          </p:cNvPr>
          <p:cNvPicPr>
            <a:picLocks noChangeAspect="1"/>
          </p:cNvPicPr>
          <p:nvPr/>
        </p:nvPicPr>
        <p:blipFill>
          <a:blip r:embed="rId7"/>
          <a:stretch>
            <a:fillRect/>
          </a:stretch>
        </p:blipFill>
        <p:spPr>
          <a:xfrm>
            <a:off x="11301274" y="6376280"/>
            <a:ext cx="389509" cy="287167"/>
          </a:xfrm>
          <a:prstGeom prst="rect">
            <a:avLst/>
          </a:prstGeom>
        </p:spPr>
      </p:pic>
    </p:spTree>
    <p:extLst>
      <p:ext uri="{BB962C8B-B14F-4D97-AF65-F5344CB8AC3E}">
        <p14:creationId xmlns:p14="http://schemas.microsoft.com/office/powerpoint/2010/main" val="2994779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63127" y="2650012"/>
            <a:ext cx="5975417" cy="2894950"/>
          </a:xfrm>
          <a:prstGeom prst="rect">
            <a:avLst/>
          </a:prstGeom>
        </p:spPr>
        <p:txBody>
          <a:bodyPr vert="horz" lIns="91440" tIns="45720" rIns="91440" bIns="45720" rtlCol="0" anchor="ctr">
            <a:no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nSpc>
                <a:spcPct val="100000"/>
              </a:lnSpc>
              <a:buNone/>
            </a:pPr>
            <a:endParaRPr lang="en-US" altLang="zh-CN" sz="4800" b="1" u="sng">
              <a:solidFill>
                <a:srgbClr val="FF0000"/>
              </a:solidFill>
              <a:latin typeface="PMingLiU" panose="02020500000000000000" pitchFamily="18" charset="-120"/>
              <a:ea typeface="PMingLiU" panose="02020500000000000000" pitchFamily="18" charset="-120"/>
              <a:cs typeface="Verdana" charset="0"/>
            </a:endParaRPr>
          </a:p>
        </p:txBody>
      </p:sp>
      <p:sp>
        <p:nvSpPr>
          <p:cNvPr id="2" name="TextBox 1"/>
          <p:cNvSpPr txBox="1"/>
          <p:nvPr/>
        </p:nvSpPr>
        <p:spPr>
          <a:xfrm>
            <a:off x="530352" y="2429601"/>
            <a:ext cx="5202936" cy="1323439"/>
          </a:xfrm>
          <a:prstGeom prst="rect">
            <a:avLst/>
          </a:prstGeom>
          <a:noFill/>
        </p:spPr>
        <p:txBody>
          <a:bodyPr vert="horz" wrap="square" rtlCol="0">
            <a:spAutoFit/>
          </a:bodyPr>
          <a:lstStyle/>
          <a:p>
            <a:r>
              <a:rPr lang="en-US" sz="2000" b="1">
                <a:latin typeface="Verdana" panose="020B0604030504040204" pitchFamily="34" charset="0"/>
                <a:ea typeface="Verdana" panose="020B0604030504040204" pitchFamily="34" charset="0"/>
                <a:cs typeface="Verdana" panose="020B0604030504040204" pitchFamily="34" charset="0"/>
              </a:rPr>
              <a:t>Most health insurance plans, including Medicaid, cover treatment to help you quit smoking.</a:t>
            </a:r>
          </a:p>
        </p:txBody>
      </p:sp>
      <p:sp>
        <p:nvSpPr>
          <p:cNvPr id="5" name="TextBox 4"/>
          <p:cNvSpPr txBox="1"/>
          <p:nvPr/>
        </p:nvSpPr>
        <p:spPr>
          <a:xfrm>
            <a:off x="5961887" y="2347305"/>
            <a:ext cx="5056633" cy="1384995"/>
          </a:xfrm>
          <a:prstGeom prst="rect">
            <a:avLst/>
          </a:prstGeom>
          <a:noFill/>
        </p:spPr>
        <p:txBody>
          <a:bodyPr wrap="square" rtlCol="0">
            <a:spAutoFit/>
          </a:bodyPr>
          <a:lstStyle/>
          <a:p>
            <a:pPr lvl="0"/>
            <a:r>
              <a:rPr lang="zh-TW" altLang="en-US" sz="2800" b="1">
                <a:solidFill>
                  <a:prstClr val="white"/>
                </a:solidFill>
              </a:rPr>
              <a:t>大多數健康保險計劃，包括政府醫療補助，都覆蓋幫助您戒煙的治療方案。</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368" y="4400968"/>
            <a:ext cx="5882640" cy="1844384"/>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127" y="4428473"/>
            <a:ext cx="2390775" cy="16097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7580" y="4400968"/>
            <a:ext cx="2370282" cy="1485376"/>
          </a:xfrm>
          <a:prstGeom prst="rect">
            <a:avLst/>
          </a:prstGeom>
        </p:spPr>
      </p:pic>
      <p:sp>
        <p:nvSpPr>
          <p:cNvPr id="13" name="Title 1"/>
          <p:cNvSpPr>
            <a:spLocks noGrp="1"/>
          </p:cNvSpPr>
          <p:nvPr>
            <p:ph type="title"/>
          </p:nvPr>
        </p:nvSpPr>
        <p:spPr>
          <a:xfrm>
            <a:off x="514810" y="374904"/>
            <a:ext cx="8693198" cy="1139894"/>
          </a:xfrm>
        </p:spPr>
        <p:txBody>
          <a:bodyPr>
            <a:noAutofit/>
          </a:bodyPr>
          <a:lstStyle/>
          <a:p>
            <a:r>
              <a:rPr lang="en-US" sz="3200"/>
              <a:t>Quit Smoking</a:t>
            </a:r>
            <a:br>
              <a:rPr lang="en-US" sz="3200"/>
            </a:br>
            <a:r>
              <a:rPr lang="zh-TW" altLang="en-US"/>
              <a:t>戒煙</a:t>
            </a:r>
            <a:endParaRPr lang="en-US" sz="3200"/>
          </a:p>
        </p:txBody>
      </p:sp>
      <p:pic>
        <p:nvPicPr>
          <p:cNvPr id="14" name="Picture 13">
            <a:extLst>
              <a:ext uri="{FF2B5EF4-FFF2-40B4-BE49-F238E27FC236}">
                <a16:creationId xmlns:a16="http://schemas.microsoft.com/office/drawing/2014/main" id="{A4D1964A-8065-40AB-BE3F-F880B64AAF9F}"/>
              </a:ext>
            </a:extLst>
          </p:cNvPr>
          <p:cNvPicPr>
            <a:picLocks noChangeAspect="1"/>
          </p:cNvPicPr>
          <p:nvPr/>
        </p:nvPicPr>
        <p:blipFill>
          <a:blip r:embed="rId5"/>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1426998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144380"/>
            <a:ext cx="10571998" cy="1612232"/>
          </a:xfrm>
        </p:spPr>
        <p:txBody>
          <a:bodyPr/>
          <a:lstStyle/>
          <a:p>
            <a:pPr algn="ctr"/>
            <a:r>
              <a:rPr lang="en-US" sz="3600">
                <a:latin typeface="Verdana" charset="0"/>
                <a:ea typeface="Verdana" charset="0"/>
                <a:cs typeface="Verdana" charset="0"/>
              </a:rPr>
              <a:t>Quit Smoking Resources List by Region</a:t>
            </a:r>
            <a:br>
              <a:rPr lang="en-US" sz="3600">
                <a:latin typeface="Verdana" charset="0"/>
                <a:ea typeface="Verdana" charset="0"/>
                <a:cs typeface="Verdana" charset="0"/>
              </a:rPr>
            </a:br>
            <a:r>
              <a:rPr lang="zh-TW" altLang="en-US" sz="3600">
                <a:latin typeface="Verdana" charset="0"/>
                <a:ea typeface="Verdana" charset="0"/>
                <a:cs typeface="Verdana" charset="0"/>
              </a:rPr>
              <a:t> </a:t>
            </a:r>
            <a:r>
              <a:rPr lang="zh-CN" altLang="en-US" sz="3600">
                <a:latin typeface="Verdana" charset="0"/>
                <a:ea typeface="Verdana" charset="0"/>
                <a:cs typeface="Verdana" charset="0"/>
              </a:rPr>
              <a:t>戒煙</a:t>
            </a:r>
            <a:r>
              <a:rPr lang="zh-TW" altLang="en-US" sz="3600">
                <a:latin typeface="Verdana" charset="0"/>
                <a:ea typeface="Verdana" charset="0"/>
                <a:cs typeface="Verdana" charset="0"/>
              </a:rPr>
              <a:t>資源按地區排列</a:t>
            </a:r>
            <a:br>
              <a:rPr lang="en-US" altLang="zh-TW" sz="3600">
                <a:latin typeface="Verdana" charset="0"/>
                <a:ea typeface="Verdana" charset="0"/>
                <a:cs typeface="Verdana" charset="0"/>
              </a:rPr>
            </a:br>
            <a:r>
              <a:rPr lang="en-US" altLang="zh-TW" sz="3600">
                <a:latin typeface="Verdana" charset="0"/>
                <a:ea typeface="Verdana" charset="0"/>
                <a:cs typeface="Verdana" charset="0"/>
              </a:rPr>
              <a:t>USA Nationwide </a:t>
            </a:r>
            <a:r>
              <a:rPr lang="zh-CN" altLang="en-US" sz="3600">
                <a:latin typeface="Verdana" charset="0"/>
                <a:ea typeface="Verdana" charset="0"/>
                <a:cs typeface="Verdana" charset="0"/>
              </a:rPr>
              <a:t>全美國</a:t>
            </a:r>
            <a:endParaRPr lang="en-US" sz="3600">
              <a:latin typeface="Verdana" charset="0"/>
              <a:ea typeface="Verdana" charset="0"/>
              <a:cs typeface="Verdana" charset="0"/>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592614617"/>
              </p:ext>
            </p:extLst>
          </p:nvPr>
        </p:nvGraphicFramePr>
        <p:xfrm>
          <a:off x="164431" y="2318752"/>
          <a:ext cx="11863136" cy="2194560"/>
        </p:xfrm>
        <a:graphic>
          <a:graphicData uri="http://schemas.openxmlformats.org/drawingml/2006/table">
            <a:tbl>
              <a:tblPr firstRow="1" bandRow="1">
                <a:tableStyleId>{5C22544A-7EE6-4342-B048-85BDC9FD1C3A}</a:tableStyleId>
              </a:tblPr>
              <a:tblGrid>
                <a:gridCol w="2027226">
                  <a:extLst>
                    <a:ext uri="{9D8B030D-6E8A-4147-A177-3AD203B41FA5}">
                      <a16:colId xmlns:a16="http://schemas.microsoft.com/office/drawing/2014/main" val="20000"/>
                    </a:ext>
                  </a:extLst>
                </a:gridCol>
                <a:gridCol w="3643086">
                  <a:extLst>
                    <a:ext uri="{9D8B030D-6E8A-4147-A177-3AD203B41FA5}">
                      <a16:colId xmlns:a16="http://schemas.microsoft.com/office/drawing/2014/main" val="20001"/>
                    </a:ext>
                  </a:extLst>
                </a:gridCol>
                <a:gridCol w="1944914">
                  <a:extLst>
                    <a:ext uri="{9D8B030D-6E8A-4147-A177-3AD203B41FA5}">
                      <a16:colId xmlns:a16="http://schemas.microsoft.com/office/drawing/2014/main" val="20002"/>
                    </a:ext>
                  </a:extLst>
                </a:gridCol>
                <a:gridCol w="4247910">
                  <a:extLst>
                    <a:ext uri="{9D8B030D-6E8A-4147-A177-3AD203B41FA5}">
                      <a16:colId xmlns:a16="http://schemas.microsoft.com/office/drawing/2014/main" val="20003"/>
                    </a:ext>
                  </a:extLst>
                </a:gridCol>
              </a:tblGrid>
              <a:tr h="370840">
                <a:tc>
                  <a:txBody>
                    <a:bodyPr/>
                    <a:lstStyle/>
                    <a:p>
                      <a:pPr algn="l"/>
                      <a:r>
                        <a:rPr lang="en-US" altLang="zh-CN" sz="1200">
                          <a:latin typeface="Verdana" charset="0"/>
                          <a:ea typeface="Verdana" charset="0"/>
                          <a:cs typeface="Verdana" charset="0"/>
                        </a:rPr>
                        <a:t>Organization</a:t>
                      </a:r>
                    </a:p>
                    <a:p>
                      <a:pPr algn="l"/>
                      <a:r>
                        <a:rPr lang="zh-CN" altLang="en-US" sz="1200">
                          <a:latin typeface="Verdana" charset="0"/>
                          <a:ea typeface="Verdana" charset="0"/>
                          <a:cs typeface="Verdana" charset="0"/>
                        </a:rPr>
                        <a:t>機構</a:t>
                      </a:r>
                      <a:endParaRPr lang="en-US" sz="1200">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Services</a:t>
                      </a:r>
                    </a:p>
                    <a:p>
                      <a:pPr algn="l"/>
                      <a:r>
                        <a:rPr lang="zh-CN" altLang="en-US" sz="1200">
                          <a:latin typeface="Verdana" charset="0"/>
                          <a:ea typeface="Verdana" charset="0"/>
                          <a:cs typeface="Verdana" charset="0"/>
                        </a:rPr>
                        <a:t>服務</a:t>
                      </a:r>
                      <a:endParaRPr lang="en-US" sz="1200">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Hours</a:t>
                      </a:r>
                      <a:r>
                        <a:rPr lang="zh-CN" altLang="en-US" sz="1200">
                          <a:latin typeface="Verdana" charset="0"/>
                          <a:ea typeface="Verdana" charset="0"/>
                          <a:cs typeface="Verdana" charset="0"/>
                        </a:rPr>
                        <a:t> </a:t>
                      </a:r>
                      <a:r>
                        <a:rPr lang="en-US" altLang="zh-CN" sz="1200">
                          <a:latin typeface="Verdana" charset="0"/>
                          <a:ea typeface="Verdana" charset="0"/>
                          <a:cs typeface="Verdana" charset="0"/>
                        </a:rPr>
                        <a:t>of</a:t>
                      </a:r>
                      <a:r>
                        <a:rPr lang="zh-CN" altLang="en-US" sz="1200">
                          <a:latin typeface="Verdana" charset="0"/>
                          <a:ea typeface="Verdana" charset="0"/>
                          <a:cs typeface="Verdana" charset="0"/>
                        </a:rPr>
                        <a:t> </a:t>
                      </a:r>
                      <a:r>
                        <a:rPr lang="en-US" altLang="zh-CN" sz="1200">
                          <a:latin typeface="Verdana" charset="0"/>
                          <a:ea typeface="Verdana" charset="0"/>
                          <a:cs typeface="Verdana" charset="0"/>
                        </a:rPr>
                        <a:t>Operation</a:t>
                      </a:r>
                    </a:p>
                    <a:p>
                      <a:pPr algn="l"/>
                      <a:r>
                        <a:rPr lang="zh-TW" altLang="en-US" sz="1200">
                          <a:solidFill>
                            <a:schemeClr val="tx1"/>
                          </a:solidFill>
                          <a:latin typeface="Verdana" charset="0"/>
                          <a:ea typeface="Verdana" charset="0"/>
                          <a:cs typeface="Verdana" charset="0"/>
                        </a:rPr>
                        <a:t>服務時間</a:t>
                      </a:r>
                      <a:endParaRPr lang="en-US" sz="1200">
                        <a:solidFill>
                          <a:schemeClr val="tx1"/>
                        </a:solidFill>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Contact</a:t>
                      </a:r>
                      <a:r>
                        <a:rPr lang="zh-CN" altLang="en-US" sz="1200">
                          <a:latin typeface="Verdana" charset="0"/>
                          <a:ea typeface="Verdana" charset="0"/>
                          <a:cs typeface="Verdana" charset="0"/>
                        </a:rPr>
                        <a:t> </a:t>
                      </a:r>
                      <a:r>
                        <a:rPr lang="en-US" altLang="zh-CN" sz="1200">
                          <a:latin typeface="Verdana" charset="0"/>
                          <a:ea typeface="Verdana" charset="0"/>
                          <a:cs typeface="Verdana" charset="0"/>
                        </a:rPr>
                        <a:t>Info</a:t>
                      </a:r>
                    </a:p>
                    <a:p>
                      <a:pPr algn="l"/>
                      <a:r>
                        <a:rPr lang="zh-CN" altLang="en-US" sz="1200">
                          <a:latin typeface="Verdana" charset="0"/>
                          <a:ea typeface="Verdana" charset="0"/>
                          <a:cs typeface="Verdana" charset="0"/>
                        </a:rPr>
                        <a:t>聯絡方式</a:t>
                      </a:r>
                      <a:endParaRPr lang="en-US" sz="1200">
                        <a:latin typeface="Verdana" charset="0"/>
                        <a:ea typeface="Verdana" charset="0"/>
                        <a:cs typeface="Verdana" charset="0"/>
                      </a:endParaRPr>
                    </a:p>
                  </a:txBody>
                  <a:tcPr/>
                </a:tc>
                <a:extLst>
                  <a:ext uri="{0D108BD9-81ED-4DB2-BD59-A6C34878D82A}">
                    <a16:rowId xmlns:a16="http://schemas.microsoft.com/office/drawing/2014/main" val="10000"/>
                  </a:ext>
                </a:extLst>
              </a:tr>
              <a:tr h="370840">
                <a:tc>
                  <a:txBody>
                    <a:bodyPr/>
                    <a:lstStyle/>
                    <a:p>
                      <a:r>
                        <a:rPr lang="en-US" sz="1200" b="0" i="0" kern="1200">
                          <a:solidFill>
                            <a:schemeClr val="bg1"/>
                          </a:solidFill>
                          <a:effectLst/>
                          <a:latin typeface="Verdana" charset="0"/>
                          <a:ea typeface="Verdana" charset="0"/>
                          <a:cs typeface="Verdana" charset="0"/>
                        </a:rPr>
                        <a:t>Nationwide (U.S.) Asian Smokers’ </a:t>
                      </a:r>
                      <a:r>
                        <a:rPr lang="en-US" sz="1200" b="0" i="0" kern="1200" err="1">
                          <a:solidFill>
                            <a:schemeClr val="bg1"/>
                          </a:solidFill>
                          <a:effectLst/>
                          <a:latin typeface="Verdana" charset="0"/>
                          <a:ea typeface="Verdana" charset="0"/>
                          <a:cs typeface="Verdana" charset="0"/>
                        </a:rPr>
                        <a:t>Quitline</a:t>
                      </a:r>
                      <a:endParaRPr lang="en-US" sz="1200" b="0" i="0" kern="1200">
                        <a:solidFill>
                          <a:schemeClr val="bg1"/>
                        </a:solidFill>
                        <a:effectLst/>
                        <a:latin typeface="Verdana" charset="0"/>
                        <a:ea typeface="Verdana" charset="0"/>
                        <a:cs typeface="Verdana" charset="0"/>
                      </a:endParaRPr>
                    </a:p>
                    <a:p>
                      <a:endParaRPr lang="en-US" sz="1200" b="0" i="0" kern="1200">
                        <a:solidFill>
                          <a:schemeClr val="bg1"/>
                        </a:solidFill>
                        <a:effectLst/>
                        <a:latin typeface="Verdana" charset="0"/>
                        <a:ea typeface="Verdana" charset="0"/>
                        <a:cs typeface="Verdana" charset="0"/>
                      </a:endParaRPr>
                    </a:p>
                    <a:p>
                      <a:r>
                        <a:rPr lang="zh-TW" altLang="en-US" sz="1200" b="0">
                          <a:solidFill>
                            <a:schemeClr val="bg1"/>
                          </a:solidFill>
                          <a:effectLst/>
                          <a:latin typeface="Verdana" charset="0"/>
                          <a:ea typeface="Verdana" charset="0"/>
                          <a:cs typeface="Verdana" charset="0"/>
                        </a:rPr>
                        <a:t>華語戒煙專線</a:t>
                      </a:r>
                      <a:endParaRPr lang="en-US" sz="1200" b="0">
                        <a:solidFill>
                          <a:schemeClr val="bg1"/>
                        </a:solidFill>
                        <a:effectLst/>
                        <a:latin typeface="Verdana" charset="0"/>
                        <a:ea typeface="Verdana" charset="0"/>
                        <a:cs typeface="Verdana" charset="0"/>
                      </a:endParaRPr>
                    </a:p>
                  </a:txBody>
                  <a:tcPr/>
                </a:tc>
                <a:tc>
                  <a:txBody>
                    <a:bodyPr/>
                    <a:lstStyle/>
                    <a:p>
                      <a:r>
                        <a:rPr lang="en-US" sz="1200">
                          <a:solidFill>
                            <a:schemeClr val="bg1"/>
                          </a:solidFill>
                          <a:latin typeface="Verdana" charset="0"/>
                          <a:ea typeface="Verdana" charset="0"/>
                          <a:cs typeface="Verdana" charset="0"/>
                        </a:rPr>
                        <a:t>A free nationwide Asian-language phone quit smoking service. They offer self-help materials, local program referrals, one-on-one telephone counseling, and free nicotine replacement therapies sent to their home.</a:t>
                      </a:r>
                    </a:p>
                    <a:p>
                      <a:endParaRPr lang="en-US" sz="1200">
                        <a:solidFill>
                          <a:schemeClr val="bg1"/>
                        </a:solidFill>
                        <a:latin typeface="Verdana" charset="0"/>
                        <a:ea typeface="Verdana" charset="0"/>
                        <a:cs typeface="Verdana" charset="0"/>
                      </a:endParaRPr>
                    </a:p>
                    <a:p>
                      <a:r>
                        <a:rPr lang="zh-TW" altLang="en-US" sz="1200">
                          <a:solidFill>
                            <a:schemeClr val="bg1"/>
                          </a:solidFill>
                          <a:latin typeface="Verdana" charset="0"/>
                          <a:ea typeface="Verdana" charset="0"/>
                          <a:cs typeface="Verdana" charset="0"/>
                        </a:rPr>
                        <a:t>全國的亞洲語言戒菸熱線，我們提供自助材料、社區項目推薦、一對一電話諮詢並可將免費的</a:t>
                      </a:r>
                      <a:r>
                        <a:rPr lang="en-US" altLang="zh-TW" sz="1200">
                          <a:solidFill>
                            <a:schemeClr val="bg1"/>
                          </a:solidFill>
                          <a:latin typeface="Verdana" charset="0"/>
                          <a:ea typeface="Verdana" charset="0"/>
                          <a:cs typeface="Verdana" charset="0"/>
                        </a:rPr>
                        <a:t> </a:t>
                      </a:r>
                      <a:r>
                        <a:rPr lang="zh-TW" altLang="en-US" sz="1200">
                          <a:solidFill>
                            <a:schemeClr val="bg1"/>
                          </a:solidFill>
                          <a:latin typeface="Verdana" charset="0"/>
                          <a:ea typeface="Verdana" charset="0"/>
                          <a:cs typeface="Verdana" charset="0"/>
                        </a:rPr>
                        <a:t>“尼古丁替代療法”</a:t>
                      </a:r>
                      <a:r>
                        <a:rPr lang="en-US" altLang="zh-TW" sz="1200">
                          <a:solidFill>
                            <a:schemeClr val="bg1"/>
                          </a:solidFill>
                          <a:latin typeface="Verdana" charset="0"/>
                          <a:ea typeface="Verdana" charset="0"/>
                          <a:cs typeface="Verdana" charset="0"/>
                        </a:rPr>
                        <a:t> </a:t>
                      </a:r>
                      <a:r>
                        <a:rPr lang="zh-TW" altLang="en-US" sz="1200">
                          <a:solidFill>
                            <a:schemeClr val="bg1"/>
                          </a:solidFill>
                          <a:latin typeface="Verdana" charset="0"/>
                          <a:ea typeface="Verdana" charset="0"/>
                          <a:cs typeface="Verdana" charset="0"/>
                        </a:rPr>
                        <a:t>送到你家。</a:t>
                      </a:r>
                      <a:endParaRPr lang="en-US" sz="1200">
                        <a:solidFill>
                          <a:schemeClr val="bg1"/>
                        </a:solidFill>
                        <a:latin typeface="Verdana" charset="0"/>
                        <a:ea typeface="Verdana" charset="0"/>
                        <a:cs typeface="Verdana" charset="0"/>
                      </a:endParaRPr>
                    </a:p>
                  </a:txBody>
                  <a:tcPr/>
                </a:tc>
                <a:tc>
                  <a:txBody>
                    <a:bodyPr/>
                    <a:lstStyle/>
                    <a:p>
                      <a:r>
                        <a:rPr lang="en-US" sz="1200">
                          <a:solidFill>
                            <a:schemeClr val="bg1"/>
                          </a:solidFill>
                          <a:latin typeface="Verdana" charset="0"/>
                          <a:ea typeface="Verdana" charset="0"/>
                          <a:cs typeface="Verdana" charset="0"/>
                        </a:rPr>
                        <a:t>Monday to Friday, 7am-9pm, Pacific Time</a:t>
                      </a:r>
                    </a:p>
                    <a:p>
                      <a:r>
                        <a:rPr lang="en-US" sz="1200">
                          <a:solidFill>
                            <a:schemeClr val="bg1"/>
                          </a:solidFill>
                          <a:latin typeface="Verdana" charset="0"/>
                          <a:ea typeface="Verdana" charset="0"/>
                          <a:cs typeface="Verdana" charset="0"/>
                        </a:rPr>
                        <a:t>10am-12am, Eastern Time</a:t>
                      </a:r>
                    </a:p>
                    <a:p>
                      <a:endParaRPr lang="en-US" sz="1200">
                        <a:solidFill>
                          <a:schemeClr val="bg1"/>
                        </a:solidFill>
                        <a:latin typeface="Verdana" charset="0"/>
                        <a:ea typeface="Verdana" charset="0"/>
                        <a:cs typeface="Verdana" charset="0"/>
                      </a:endParaRPr>
                    </a:p>
                    <a:p>
                      <a:r>
                        <a:rPr lang="zh-TW" altLang="en-US" sz="1200">
                          <a:solidFill>
                            <a:schemeClr val="bg1"/>
                          </a:solidFill>
                          <a:latin typeface="Verdana" charset="0"/>
                          <a:ea typeface="Verdana" charset="0"/>
                          <a:cs typeface="Verdana" charset="0"/>
                        </a:rPr>
                        <a:t>星期一到五</a:t>
                      </a:r>
                      <a:r>
                        <a:rPr lang="en-US" altLang="zh-TW" sz="1200">
                          <a:solidFill>
                            <a:schemeClr val="bg1"/>
                          </a:solidFill>
                          <a:latin typeface="Verdana" charset="0"/>
                          <a:ea typeface="Verdana" charset="0"/>
                          <a:cs typeface="Verdana" charset="0"/>
                        </a:rPr>
                        <a:t>, 7am-9pm</a:t>
                      </a:r>
                      <a:r>
                        <a:rPr lang="en-US" altLang="zh-TW" sz="1200" baseline="0">
                          <a:solidFill>
                            <a:schemeClr val="bg1"/>
                          </a:solidFill>
                          <a:latin typeface="Verdana" charset="0"/>
                          <a:ea typeface="Verdana" charset="0"/>
                          <a:cs typeface="Verdana" charset="0"/>
                        </a:rPr>
                        <a:t> </a:t>
                      </a:r>
                      <a:r>
                        <a:rPr lang="ja-JP" altLang="en-US" sz="1200" baseline="0">
                          <a:solidFill>
                            <a:schemeClr val="bg1"/>
                          </a:solidFill>
                          <a:latin typeface="Verdana" charset="0"/>
                          <a:ea typeface="Verdana" charset="0"/>
                          <a:cs typeface="Verdana" charset="0"/>
                        </a:rPr>
                        <a:t>太平洋標準時間</a:t>
                      </a:r>
                      <a:endParaRPr lang="en-US" altLang="ja-JP" sz="1200" baseline="0">
                        <a:solidFill>
                          <a:schemeClr val="bg1"/>
                        </a:solidFill>
                        <a:latin typeface="Verdana" charset="0"/>
                        <a:ea typeface="Verdana" charset="0"/>
                        <a:cs typeface="Verdana" charset="0"/>
                      </a:endParaRPr>
                    </a:p>
                    <a:p>
                      <a:r>
                        <a:rPr lang="en-US" altLang="ja-JP" sz="1200" baseline="0">
                          <a:solidFill>
                            <a:schemeClr val="bg1"/>
                          </a:solidFill>
                          <a:latin typeface="Verdana" charset="0"/>
                          <a:ea typeface="Verdana" charset="0"/>
                          <a:cs typeface="Verdana" charset="0"/>
                        </a:rPr>
                        <a:t>10am – 12am,</a:t>
                      </a:r>
                      <a:r>
                        <a:rPr lang="zh-TW" altLang="en-US" sz="1200" baseline="0">
                          <a:solidFill>
                            <a:schemeClr val="bg1"/>
                          </a:solidFill>
                          <a:latin typeface="Verdana" charset="0"/>
                          <a:ea typeface="Verdana" charset="0"/>
                          <a:cs typeface="Verdana" charset="0"/>
                        </a:rPr>
                        <a:t> </a:t>
                      </a:r>
                      <a:endParaRPr lang="en-US" altLang="zh-TW" sz="1200" baseline="0">
                        <a:solidFill>
                          <a:schemeClr val="bg1"/>
                        </a:solidFill>
                        <a:latin typeface="Verdana" charset="0"/>
                        <a:ea typeface="Verdana" charset="0"/>
                        <a:cs typeface="Verdana" charset="0"/>
                      </a:endParaRPr>
                    </a:p>
                    <a:p>
                      <a:r>
                        <a:rPr lang="zh-TW" altLang="en-US" sz="1200" baseline="0">
                          <a:solidFill>
                            <a:schemeClr val="bg1"/>
                          </a:solidFill>
                          <a:latin typeface="Verdana" charset="0"/>
                          <a:ea typeface="Verdana" charset="0"/>
                          <a:cs typeface="Verdana" charset="0"/>
                        </a:rPr>
                        <a:t>東岸時間</a:t>
                      </a:r>
                      <a:r>
                        <a:rPr lang="en-US" altLang="ja-JP" sz="1200" baseline="0">
                          <a:solidFill>
                            <a:schemeClr val="bg1"/>
                          </a:solidFill>
                          <a:latin typeface="Verdana" charset="0"/>
                          <a:ea typeface="Verdana" charset="0"/>
                          <a:cs typeface="Verdana" charset="0"/>
                        </a:rPr>
                        <a:t> </a:t>
                      </a:r>
                    </a:p>
                  </a:txBody>
                  <a:tcPr/>
                </a:tc>
                <a:tc>
                  <a:txBody>
                    <a:bodyPr/>
                    <a:lstStyle/>
                    <a:p>
                      <a:r>
                        <a:rPr lang="en-US" sz="1200">
                          <a:solidFill>
                            <a:schemeClr val="bg1"/>
                          </a:solidFill>
                          <a:latin typeface="Verdana" charset="0"/>
                          <a:ea typeface="Verdana" charset="0"/>
                          <a:cs typeface="Verdana" charset="0"/>
                        </a:rPr>
                        <a:t>Mandarin</a:t>
                      </a:r>
                      <a:r>
                        <a:rPr lang="mr-IN" sz="1200">
                          <a:solidFill>
                            <a:schemeClr val="bg1"/>
                          </a:solidFill>
                          <a:latin typeface="Verdana" charset="0"/>
                          <a:ea typeface="Verdana" charset="0"/>
                          <a:cs typeface="Verdana" charset="0"/>
                        </a:rPr>
                        <a:t>, </a:t>
                      </a:r>
                      <a:r>
                        <a:rPr lang="en-US" sz="1200">
                          <a:solidFill>
                            <a:schemeClr val="bg1"/>
                          </a:solidFill>
                          <a:latin typeface="Verdana" charset="0"/>
                          <a:ea typeface="Verdana" charset="0"/>
                          <a:cs typeface="Verdana" charset="0"/>
                        </a:rPr>
                        <a:t>Cantonese </a:t>
                      </a:r>
                      <a:r>
                        <a:rPr lang="en-US" altLang="zh-CN" sz="1200">
                          <a:solidFill>
                            <a:schemeClr val="bg1"/>
                          </a:solidFill>
                          <a:latin typeface="Verdana" charset="0"/>
                          <a:ea typeface="Verdana" charset="0"/>
                          <a:cs typeface="Verdana" charset="0"/>
                        </a:rPr>
                        <a:t>(</a:t>
                      </a:r>
                      <a:r>
                        <a:rPr lang="zh-CN" altLang="en-US" sz="1200">
                          <a:solidFill>
                            <a:schemeClr val="bg1"/>
                          </a:solidFill>
                          <a:latin typeface="Verdana" charset="0"/>
                          <a:ea typeface="Verdana" charset="0"/>
                          <a:cs typeface="Verdana" charset="0"/>
                        </a:rPr>
                        <a:t>國語</a:t>
                      </a:r>
                      <a:r>
                        <a:rPr lang="en-US" altLang="zh-CN" sz="1200">
                          <a:solidFill>
                            <a:schemeClr val="bg1"/>
                          </a:solidFill>
                          <a:latin typeface="Verdana" charset="0"/>
                          <a:ea typeface="Verdana" charset="0"/>
                          <a:cs typeface="Verdana" charset="0"/>
                        </a:rPr>
                        <a:t>,</a:t>
                      </a:r>
                      <a:r>
                        <a:rPr lang="zh-CN" altLang="en-US" sz="1200">
                          <a:solidFill>
                            <a:schemeClr val="bg1"/>
                          </a:solidFill>
                          <a:latin typeface="Verdana" charset="0"/>
                          <a:ea typeface="Verdana" charset="0"/>
                          <a:cs typeface="Verdana" charset="0"/>
                        </a:rPr>
                        <a:t> 粵語</a:t>
                      </a:r>
                      <a:r>
                        <a:rPr lang="en-US" altLang="zh-CN" sz="1200">
                          <a:solidFill>
                            <a:schemeClr val="bg1"/>
                          </a:solidFill>
                          <a:latin typeface="Verdana" charset="0"/>
                          <a:ea typeface="Verdana" charset="0"/>
                          <a:cs typeface="Verdana" charset="0"/>
                        </a:rPr>
                        <a:t>)</a:t>
                      </a:r>
                      <a:r>
                        <a:rPr lang="en-US" sz="1200">
                          <a:solidFill>
                            <a:schemeClr val="bg1"/>
                          </a:solidFill>
                          <a:latin typeface="Verdana" charset="0"/>
                          <a:ea typeface="Verdana" charset="0"/>
                          <a:cs typeface="Verdana" charset="0"/>
                        </a:rPr>
                        <a:t>:</a:t>
                      </a:r>
                      <a:r>
                        <a:rPr lang="en-US" sz="1200" baseline="0">
                          <a:solidFill>
                            <a:schemeClr val="bg1"/>
                          </a:solidFill>
                          <a:latin typeface="Verdana" charset="0"/>
                          <a:ea typeface="Verdana" charset="0"/>
                          <a:cs typeface="Verdana" charset="0"/>
                        </a:rPr>
                        <a:t> </a:t>
                      </a:r>
                      <a:r>
                        <a:rPr lang="mr-IN" sz="1200">
                          <a:solidFill>
                            <a:schemeClr val="bg1"/>
                          </a:solidFill>
                          <a:latin typeface="Verdana" charset="0"/>
                          <a:ea typeface="Verdana" charset="0"/>
                          <a:cs typeface="Verdana" charset="0"/>
                        </a:rPr>
                        <a:t>1-800-838-8917</a:t>
                      </a:r>
                      <a:endParaRPr lang="en-US" sz="1200">
                        <a:solidFill>
                          <a:schemeClr val="bg1"/>
                        </a:solidFill>
                        <a:latin typeface="Verdana" charset="0"/>
                        <a:ea typeface="Verdana" charset="0"/>
                        <a:cs typeface="Verdana" charset="0"/>
                      </a:endParaRPr>
                    </a:p>
                    <a:p>
                      <a:r>
                        <a:rPr lang="en-US" sz="1200">
                          <a:solidFill>
                            <a:schemeClr val="bg1"/>
                          </a:solidFill>
                          <a:latin typeface="Verdana" charset="0"/>
                          <a:ea typeface="Verdana" charset="0"/>
                          <a:cs typeface="Verdana" charset="0"/>
                        </a:rPr>
                        <a:t>Korean</a:t>
                      </a:r>
                      <a:r>
                        <a:rPr lang="zh-CN" altLang="en-US" sz="1200">
                          <a:solidFill>
                            <a:schemeClr val="bg1"/>
                          </a:solidFill>
                          <a:latin typeface="Verdana" charset="0"/>
                          <a:ea typeface="Verdana" charset="0"/>
                          <a:cs typeface="Verdana" charset="0"/>
                        </a:rPr>
                        <a:t> </a:t>
                      </a:r>
                      <a:r>
                        <a:rPr lang="en-US" altLang="zh-CN" sz="1200">
                          <a:solidFill>
                            <a:schemeClr val="bg1"/>
                          </a:solidFill>
                          <a:latin typeface="Verdana" charset="0"/>
                          <a:ea typeface="Verdana" charset="0"/>
                          <a:cs typeface="Verdana" charset="0"/>
                        </a:rPr>
                        <a:t>(</a:t>
                      </a:r>
                      <a:r>
                        <a:rPr lang="zh-CN" altLang="en-US" sz="1200">
                          <a:solidFill>
                            <a:schemeClr val="bg1"/>
                          </a:solidFill>
                          <a:latin typeface="Verdana" charset="0"/>
                          <a:ea typeface="Verdana" charset="0"/>
                          <a:cs typeface="Verdana" charset="0"/>
                        </a:rPr>
                        <a:t>韓語</a:t>
                      </a:r>
                      <a:r>
                        <a:rPr lang="en-US" altLang="zh-CN" sz="1200">
                          <a:solidFill>
                            <a:schemeClr val="bg1"/>
                          </a:solidFill>
                          <a:latin typeface="Verdana" charset="0"/>
                          <a:ea typeface="Verdana" charset="0"/>
                          <a:cs typeface="Verdana" charset="0"/>
                        </a:rPr>
                        <a:t>)</a:t>
                      </a:r>
                      <a:r>
                        <a:rPr lang="en-US" sz="1200">
                          <a:solidFill>
                            <a:schemeClr val="bg1"/>
                          </a:solidFill>
                          <a:latin typeface="Verdana" charset="0"/>
                          <a:ea typeface="Verdana" charset="0"/>
                          <a:cs typeface="Verdana" charset="0"/>
                        </a:rPr>
                        <a:t>:</a:t>
                      </a:r>
                      <a:r>
                        <a:rPr lang="en-US" sz="1200" baseline="0">
                          <a:solidFill>
                            <a:schemeClr val="bg1"/>
                          </a:solidFill>
                          <a:latin typeface="Verdana" charset="0"/>
                          <a:ea typeface="Verdana" charset="0"/>
                          <a:cs typeface="Verdana" charset="0"/>
                        </a:rPr>
                        <a:t> </a:t>
                      </a:r>
                      <a:r>
                        <a:rPr lang="mr-IN" sz="1200">
                          <a:solidFill>
                            <a:schemeClr val="bg1"/>
                          </a:solidFill>
                          <a:latin typeface="Verdana" charset="0"/>
                          <a:ea typeface="Verdana" charset="0"/>
                          <a:cs typeface="Verdana" charset="0"/>
                        </a:rPr>
                        <a:t>1-800-556-5564</a:t>
                      </a:r>
                      <a:endParaRPr lang="en-US" sz="1200">
                        <a:solidFill>
                          <a:schemeClr val="bg1"/>
                        </a:solidFill>
                        <a:latin typeface="Verdana" charset="0"/>
                        <a:ea typeface="Verdana" charset="0"/>
                        <a:cs typeface="Verdana" charset="0"/>
                      </a:endParaRPr>
                    </a:p>
                    <a:p>
                      <a:r>
                        <a:rPr lang="en-US" sz="1200">
                          <a:solidFill>
                            <a:schemeClr val="bg1"/>
                          </a:solidFill>
                          <a:latin typeface="Verdana" charset="0"/>
                          <a:ea typeface="Verdana" charset="0"/>
                          <a:cs typeface="Verdana" charset="0"/>
                        </a:rPr>
                        <a:t>Vietnamese</a:t>
                      </a:r>
                      <a:r>
                        <a:rPr lang="zh-CN" altLang="en-US" sz="1200">
                          <a:solidFill>
                            <a:schemeClr val="bg1"/>
                          </a:solidFill>
                          <a:latin typeface="Verdana" charset="0"/>
                          <a:ea typeface="Verdana" charset="0"/>
                          <a:cs typeface="Verdana" charset="0"/>
                        </a:rPr>
                        <a:t> </a:t>
                      </a:r>
                      <a:r>
                        <a:rPr lang="en-US" altLang="zh-CN" sz="1200">
                          <a:solidFill>
                            <a:schemeClr val="bg1"/>
                          </a:solidFill>
                          <a:latin typeface="Verdana" charset="0"/>
                          <a:ea typeface="Verdana" charset="0"/>
                          <a:cs typeface="Verdana" charset="0"/>
                        </a:rPr>
                        <a:t>(</a:t>
                      </a:r>
                      <a:r>
                        <a:rPr lang="zh-CN" altLang="en-US" sz="1200">
                          <a:solidFill>
                            <a:schemeClr val="bg1"/>
                          </a:solidFill>
                          <a:latin typeface="Verdana" charset="0"/>
                          <a:ea typeface="Verdana" charset="0"/>
                          <a:cs typeface="Verdana" charset="0"/>
                        </a:rPr>
                        <a:t>越南語</a:t>
                      </a:r>
                      <a:r>
                        <a:rPr lang="en-US" altLang="zh-CN" sz="1200">
                          <a:solidFill>
                            <a:schemeClr val="bg1"/>
                          </a:solidFill>
                          <a:latin typeface="Verdana" charset="0"/>
                          <a:ea typeface="Verdana" charset="0"/>
                          <a:cs typeface="Verdana" charset="0"/>
                        </a:rPr>
                        <a:t>)</a:t>
                      </a:r>
                      <a:r>
                        <a:rPr lang="en-US" sz="1200">
                          <a:solidFill>
                            <a:schemeClr val="bg1"/>
                          </a:solidFill>
                          <a:latin typeface="Verdana" charset="0"/>
                          <a:ea typeface="Verdana" charset="0"/>
                          <a:cs typeface="Verdana" charset="0"/>
                        </a:rPr>
                        <a:t>:</a:t>
                      </a:r>
                      <a:r>
                        <a:rPr lang="en-US" sz="1200" baseline="0">
                          <a:solidFill>
                            <a:schemeClr val="bg1"/>
                          </a:solidFill>
                          <a:latin typeface="Verdana" charset="0"/>
                          <a:ea typeface="Verdana" charset="0"/>
                          <a:cs typeface="Verdana" charset="0"/>
                        </a:rPr>
                        <a:t> </a:t>
                      </a:r>
                      <a:r>
                        <a:rPr lang="mr-IN" sz="1200">
                          <a:solidFill>
                            <a:schemeClr val="bg1"/>
                          </a:solidFill>
                          <a:latin typeface="Verdana" charset="0"/>
                          <a:ea typeface="Verdana" charset="0"/>
                          <a:cs typeface="Verdana" charset="0"/>
                        </a:rPr>
                        <a:t>1-800-778-8440</a:t>
                      </a:r>
                      <a:endParaRPr lang="en-US" sz="120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9E3BBEB8-FC1E-4BB1-B78C-137467720B86}"/>
              </a:ext>
            </a:extLst>
          </p:cNvPr>
          <p:cNvPicPr>
            <a:picLocks noChangeAspect="1"/>
          </p:cNvPicPr>
          <p:nvPr/>
        </p:nvPicPr>
        <p:blipFill>
          <a:blip r:embed="rId2"/>
          <a:stretch>
            <a:fillRect/>
          </a:stretch>
        </p:blipFill>
        <p:spPr>
          <a:xfrm>
            <a:off x="10842706" y="6038198"/>
            <a:ext cx="848077" cy="625249"/>
          </a:xfrm>
          <a:prstGeom prst="rect">
            <a:avLst/>
          </a:prstGeom>
        </p:spPr>
      </p:pic>
      <p:pic>
        <p:nvPicPr>
          <p:cNvPr id="6" name="Picture 2">
            <a:extLst>
              <a:ext uri="{FF2B5EF4-FFF2-40B4-BE49-F238E27FC236}">
                <a16:creationId xmlns:a16="http://schemas.microsoft.com/office/drawing/2014/main" id="{6B07AE7D-CCBB-4FC6-A522-15AA642E6C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829"/>
          <a:stretch/>
        </p:blipFill>
        <p:spPr bwMode="auto">
          <a:xfrm>
            <a:off x="401754" y="4603139"/>
            <a:ext cx="11289029" cy="112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7177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10000" y="144380"/>
            <a:ext cx="10571998" cy="1612232"/>
          </a:xfrm>
        </p:spPr>
        <p:txBody>
          <a:bodyPr/>
          <a:lstStyle/>
          <a:p>
            <a:pPr algn="ctr"/>
            <a:r>
              <a:rPr lang="en-US" sz="3600">
                <a:latin typeface="Verdana" charset="0"/>
                <a:ea typeface="Verdana" charset="0"/>
                <a:cs typeface="Verdana" charset="0"/>
              </a:rPr>
              <a:t>Quit Smoking Resources List by Region</a:t>
            </a:r>
            <a:br>
              <a:rPr lang="en-US" sz="3600">
                <a:latin typeface="Verdana" charset="0"/>
                <a:ea typeface="Verdana" charset="0"/>
                <a:cs typeface="Verdana" charset="0"/>
              </a:rPr>
            </a:br>
            <a:r>
              <a:rPr lang="zh-TW" altLang="en-US" sz="3600">
                <a:latin typeface="Verdana" charset="0"/>
                <a:ea typeface="Verdana" charset="0"/>
                <a:cs typeface="Verdana" charset="0"/>
              </a:rPr>
              <a:t> </a:t>
            </a:r>
            <a:r>
              <a:rPr lang="zh-CN" altLang="en-US" sz="3600">
                <a:latin typeface="Verdana" charset="0"/>
                <a:ea typeface="Verdana" charset="0"/>
                <a:cs typeface="Verdana" charset="0"/>
              </a:rPr>
              <a:t>戒煙</a:t>
            </a:r>
            <a:r>
              <a:rPr lang="zh-TW" altLang="en-US" sz="3600">
                <a:latin typeface="Verdana" charset="0"/>
                <a:ea typeface="Verdana" charset="0"/>
                <a:cs typeface="Verdana" charset="0"/>
              </a:rPr>
              <a:t>資源按地區排列</a:t>
            </a:r>
            <a:br>
              <a:rPr lang="en-US" altLang="zh-TW" sz="3600">
                <a:latin typeface="Verdana" charset="0"/>
                <a:ea typeface="Verdana" charset="0"/>
                <a:cs typeface="Verdana" charset="0"/>
              </a:rPr>
            </a:br>
            <a:r>
              <a:rPr lang="en-US" altLang="zh-TW" sz="3600">
                <a:latin typeface="Verdana" charset="0"/>
                <a:ea typeface="Verdana" charset="0"/>
                <a:cs typeface="Verdana" charset="0"/>
              </a:rPr>
              <a:t>New York State </a:t>
            </a:r>
            <a:r>
              <a:rPr lang="zh-CN" altLang="en-US" sz="3600">
                <a:latin typeface="Verdana" charset="0"/>
                <a:ea typeface="Verdana" charset="0"/>
                <a:cs typeface="Verdana" charset="0"/>
              </a:rPr>
              <a:t>紐約州</a:t>
            </a:r>
            <a:endParaRPr lang="en-US" sz="3600">
              <a:latin typeface="Verdana" charset="0"/>
              <a:ea typeface="Verdana" charset="0"/>
              <a:cs typeface="Verdana" charset="0"/>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246001677"/>
              </p:ext>
            </p:extLst>
          </p:nvPr>
        </p:nvGraphicFramePr>
        <p:xfrm>
          <a:off x="164431" y="2318752"/>
          <a:ext cx="11863136" cy="1645920"/>
        </p:xfrm>
        <a:graphic>
          <a:graphicData uri="http://schemas.openxmlformats.org/drawingml/2006/table">
            <a:tbl>
              <a:tblPr firstRow="1" bandRow="1">
                <a:tableStyleId>{5C22544A-7EE6-4342-B048-85BDC9FD1C3A}</a:tableStyleId>
              </a:tblPr>
              <a:tblGrid>
                <a:gridCol w="2027226">
                  <a:extLst>
                    <a:ext uri="{9D8B030D-6E8A-4147-A177-3AD203B41FA5}">
                      <a16:colId xmlns:a16="http://schemas.microsoft.com/office/drawing/2014/main" val="20000"/>
                    </a:ext>
                  </a:extLst>
                </a:gridCol>
                <a:gridCol w="3643086">
                  <a:extLst>
                    <a:ext uri="{9D8B030D-6E8A-4147-A177-3AD203B41FA5}">
                      <a16:colId xmlns:a16="http://schemas.microsoft.com/office/drawing/2014/main" val="20001"/>
                    </a:ext>
                  </a:extLst>
                </a:gridCol>
                <a:gridCol w="1944914">
                  <a:extLst>
                    <a:ext uri="{9D8B030D-6E8A-4147-A177-3AD203B41FA5}">
                      <a16:colId xmlns:a16="http://schemas.microsoft.com/office/drawing/2014/main" val="20002"/>
                    </a:ext>
                  </a:extLst>
                </a:gridCol>
                <a:gridCol w="4247910">
                  <a:extLst>
                    <a:ext uri="{9D8B030D-6E8A-4147-A177-3AD203B41FA5}">
                      <a16:colId xmlns:a16="http://schemas.microsoft.com/office/drawing/2014/main" val="20003"/>
                    </a:ext>
                  </a:extLst>
                </a:gridCol>
              </a:tblGrid>
              <a:tr h="370840">
                <a:tc>
                  <a:txBody>
                    <a:bodyPr/>
                    <a:lstStyle/>
                    <a:p>
                      <a:pPr algn="l"/>
                      <a:r>
                        <a:rPr lang="en-US" altLang="zh-CN" sz="1200">
                          <a:latin typeface="Verdana" charset="0"/>
                          <a:ea typeface="Verdana" charset="0"/>
                          <a:cs typeface="Verdana" charset="0"/>
                        </a:rPr>
                        <a:t>Organization</a:t>
                      </a:r>
                    </a:p>
                    <a:p>
                      <a:pPr algn="l"/>
                      <a:r>
                        <a:rPr lang="zh-CN" altLang="en-US" sz="1200">
                          <a:latin typeface="Verdana" charset="0"/>
                          <a:ea typeface="Verdana" charset="0"/>
                          <a:cs typeface="Verdana" charset="0"/>
                        </a:rPr>
                        <a:t>機構</a:t>
                      </a:r>
                      <a:endParaRPr lang="en-US" sz="1200">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Services</a:t>
                      </a:r>
                    </a:p>
                    <a:p>
                      <a:pPr algn="l"/>
                      <a:r>
                        <a:rPr lang="zh-CN" altLang="en-US" sz="1200">
                          <a:latin typeface="Verdana" charset="0"/>
                          <a:ea typeface="Verdana" charset="0"/>
                          <a:cs typeface="Verdana" charset="0"/>
                        </a:rPr>
                        <a:t>服務</a:t>
                      </a:r>
                      <a:endParaRPr lang="en-US" sz="1200">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Hours</a:t>
                      </a:r>
                      <a:r>
                        <a:rPr lang="zh-CN" altLang="en-US" sz="1200">
                          <a:latin typeface="Verdana" charset="0"/>
                          <a:ea typeface="Verdana" charset="0"/>
                          <a:cs typeface="Verdana" charset="0"/>
                        </a:rPr>
                        <a:t> </a:t>
                      </a:r>
                      <a:r>
                        <a:rPr lang="en-US" altLang="zh-CN" sz="1200">
                          <a:latin typeface="Verdana" charset="0"/>
                          <a:ea typeface="Verdana" charset="0"/>
                          <a:cs typeface="Verdana" charset="0"/>
                        </a:rPr>
                        <a:t>of</a:t>
                      </a:r>
                      <a:r>
                        <a:rPr lang="zh-CN" altLang="en-US" sz="1200">
                          <a:latin typeface="Verdana" charset="0"/>
                          <a:ea typeface="Verdana" charset="0"/>
                          <a:cs typeface="Verdana" charset="0"/>
                        </a:rPr>
                        <a:t> </a:t>
                      </a:r>
                      <a:r>
                        <a:rPr lang="en-US" altLang="zh-CN" sz="1200">
                          <a:latin typeface="Verdana" charset="0"/>
                          <a:ea typeface="Verdana" charset="0"/>
                          <a:cs typeface="Verdana" charset="0"/>
                        </a:rPr>
                        <a:t>Operation</a:t>
                      </a:r>
                    </a:p>
                    <a:p>
                      <a:pPr algn="l"/>
                      <a:r>
                        <a:rPr lang="zh-TW" altLang="en-US" sz="1200">
                          <a:solidFill>
                            <a:schemeClr val="tx1"/>
                          </a:solidFill>
                          <a:latin typeface="Verdana" charset="0"/>
                          <a:ea typeface="Verdana" charset="0"/>
                          <a:cs typeface="Verdana" charset="0"/>
                        </a:rPr>
                        <a:t>服務時間</a:t>
                      </a:r>
                      <a:endParaRPr lang="en-US" sz="1200">
                        <a:solidFill>
                          <a:schemeClr val="tx1"/>
                        </a:solidFill>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Contact</a:t>
                      </a:r>
                      <a:r>
                        <a:rPr lang="zh-CN" altLang="en-US" sz="1200">
                          <a:latin typeface="Verdana" charset="0"/>
                          <a:ea typeface="Verdana" charset="0"/>
                          <a:cs typeface="Verdana" charset="0"/>
                        </a:rPr>
                        <a:t> </a:t>
                      </a:r>
                      <a:r>
                        <a:rPr lang="en-US" altLang="zh-CN" sz="1200">
                          <a:latin typeface="Verdana" charset="0"/>
                          <a:ea typeface="Verdana" charset="0"/>
                          <a:cs typeface="Verdana" charset="0"/>
                        </a:rPr>
                        <a:t>Info</a:t>
                      </a:r>
                    </a:p>
                    <a:p>
                      <a:pPr algn="l"/>
                      <a:r>
                        <a:rPr lang="zh-CN" altLang="en-US" sz="1200">
                          <a:latin typeface="Verdana" charset="0"/>
                          <a:ea typeface="Verdana" charset="0"/>
                          <a:cs typeface="Verdana" charset="0"/>
                        </a:rPr>
                        <a:t>聯絡方式</a:t>
                      </a:r>
                      <a:endParaRPr lang="en-US" sz="1200">
                        <a:latin typeface="Verdana" charset="0"/>
                        <a:ea typeface="Verdana" charset="0"/>
                        <a:cs typeface="Verdana" charset="0"/>
                      </a:endParaRPr>
                    </a:p>
                  </a:txBody>
                  <a:tcPr/>
                </a:tc>
                <a:extLst>
                  <a:ext uri="{0D108BD9-81ED-4DB2-BD59-A6C34878D82A}">
                    <a16:rowId xmlns:a16="http://schemas.microsoft.com/office/drawing/2014/main" val="10000"/>
                  </a:ext>
                </a:extLst>
              </a:tr>
              <a:tr h="370840">
                <a:tc>
                  <a:txBody>
                    <a:bodyPr/>
                    <a:lstStyle/>
                    <a:p>
                      <a:r>
                        <a:rPr lang="en-US" sz="1200" b="0" i="0" kern="1200">
                          <a:solidFill>
                            <a:schemeClr val="bg1"/>
                          </a:solidFill>
                          <a:effectLst/>
                          <a:latin typeface="Verdana" charset="0"/>
                          <a:ea typeface="Verdana" charset="0"/>
                          <a:cs typeface="Verdana" charset="0"/>
                        </a:rPr>
                        <a:t>New York Smokers’ Quitline</a:t>
                      </a:r>
                    </a:p>
                    <a:p>
                      <a:endParaRPr lang="en-US" sz="1200" b="0" i="0" kern="1200">
                        <a:solidFill>
                          <a:schemeClr val="bg1"/>
                        </a:solidFill>
                        <a:effectLst/>
                        <a:latin typeface="Verdana" charset="0"/>
                        <a:ea typeface="Verdana" charset="0"/>
                        <a:cs typeface="Verdana"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200" b="0" i="0" kern="1200">
                          <a:solidFill>
                            <a:schemeClr val="bg1"/>
                          </a:solidFill>
                          <a:effectLst/>
                          <a:latin typeface="Verdana" charset="0"/>
                          <a:ea typeface="Verdana" charset="0"/>
                          <a:cs typeface="Verdana" charset="0"/>
                        </a:rPr>
                        <a:t>紐約州</a:t>
                      </a:r>
                      <a:r>
                        <a:rPr lang="zh-TW" altLang="en-US" sz="1200" b="0">
                          <a:solidFill>
                            <a:schemeClr val="bg1"/>
                          </a:solidFill>
                          <a:effectLst/>
                          <a:latin typeface="Verdana" charset="0"/>
                          <a:ea typeface="Verdana" charset="0"/>
                          <a:cs typeface="Verdana" charset="0"/>
                        </a:rPr>
                        <a:t>吸煙者幫助熱線</a:t>
                      </a:r>
                      <a:endParaRPr lang="en-US" sz="1200" b="0">
                        <a:solidFill>
                          <a:schemeClr val="bg1"/>
                        </a:solidFill>
                        <a:effectLst/>
                        <a:latin typeface="Verdana" charset="0"/>
                        <a:ea typeface="Verdana" charset="0"/>
                        <a:cs typeface="Verdana" charset="0"/>
                      </a:endParaRPr>
                    </a:p>
                  </a:txBody>
                  <a:tcPr/>
                </a:tc>
                <a:tc>
                  <a:txBody>
                    <a:bodyPr/>
                    <a:lstStyle/>
                    <a:p>
                      <a:r>
                        <a:rPr lang="en-US" sz="1200">
                          <a:solidFill>
                            <a:schemeClr val="bg1"/>
                          </a:solidFill>
                          <a:latin typeface="Verdana" charset="0"/>
                          <a:ea typeface="Verdana" charset="0"/>
                          <a:cs typeface="Verdana" charset="0"/>
                        </a:rPr>
                        <a:t>One-to-one counseling with help developing individualized quit plan. Free nicotine replacement therapy if eligible.</a:t>
                      </a:r>
                    </a:p>
                    <a:p>
                      <a:endParaRPr lang="en-US" sz="1200">
                        <a:solidFill>
                          <a:schemeClr val="bg1"/>
                        </a:solidFill>
                        <a:latin typeface="Verdana" charset="0"/>
                        <a:ea typeface="Verdana" charset="0"/>
                        <a:cs typeface="Verdana" charset="0"/>
                      </a:endParaRPr>
                    </a:p>
                    <a:p>
                      <a:r>
                        <a:rPr lang="zh-TW" altLang="en-US" sz="1200">
                          <a:solidFill>
                            <a:schemeClr val="bg1"/>
                          </a:solidFill>
                          <a:latin typeface="Verdana" charset="0"/>
                          <a:ea typeface="Verdana" charset="0"/>
                          <a:cs typeface="Verdana" charset="0"/>
                        </a:rPr>
                        <a:t>一對一的諮詢服務幫助您制定戒菸計劃。符合條件者，我們將提供免費的</a:t>
                      </a:r>
                      <a:r>
                        <a:rPr lang="zh-CN" altLang="en-US" sz="1200">
                          <a:solidFill>
                            <a:schemeClr val="bg1"/>
                          </a:solidFill>
                          <a:latin typeface="Verdana" charset="0"/>
                          <a:ea typeface="Verdana" charset="0"/>
                          <a:cs typeface="Verdana" charset="0"/>
                        </a:rPr>
                        <a:t> </a:t>
                      </a:r>
                      <a:r>
                        <a:rPr lang="zh-TW" altLang="en-US" sz="1200">
                          <a:solidFill>
                            <a:schemeClr val="bg1"/>
                          </a:solidFill>
                          <a:latin typeface="Verdana" charset="0"/>
                          <a:ea typeface="Verdana" charset="0"/>
                          <a:cs typeface="Verdana" charset="0"/>
                        </a:rPr>
                        <a:t>“尼古丁替代療法”。</a:t>
                      </a:r>
                      <a:endParaRPr lang="en-US" sz="1200">
                        <a:solidFill>
                          <a:schemeClr val="bg1"/>
                        </a:solidFill>
                        <a:latin typeface="Verdana" charset="0"/>
                        <a:ea typeface="Verdana" charset="0"/>
                        <a:cs typeface="Verdana" charset="0"/>
                      </a:endParaRPr>
                    </a:p>
                  </a:txBody>
                  <a:tcPr/>
                </a:tc>
                <a:tc>
                  <a:txBody>
                    <a:bodyPr/>
                    <a:lstStyle/>
                    <a:p>
                      <a:endParaRPr lang="en-US" sz="1200">
                        <a:solidFill>
                          <a:schemeClr val="bg1"/>
                        </a:solidFill>
                        <a:latin typeface="Verdana" charset="0"/>
                        <a:ea typeface="Verdana" charset="0"/>
                        <a:cs typeface="Verdana" charset="0"/>
                      </a:endParaRPr>
                    </a:p>
                  </a:txBody>
                  <a:tcPr/>
                </a:tc>
                <a:tc>
                  <a:txBody>
                    <a:bodyPr/>
                    <a:lstStyle/>
                    <a:p>
                      <a:r>
                        <a:rPr lang="en-US" altLang="zh-CN" sz="1200">
                          <a:solidFill>
                            <a:schemeClr val="bg1"/>
                          </a:solidFill>
                          <a:latin typeface="Verdana" charset="0"/>
                          <a:ea typeface="Verdana" charset="0"/>
                          <a:cs typeface="Verdana" charset="0"/>
                        </a:rPr>
                        <a:t>Website</a:t>
                      </a:r>
                      <a:r>
                        <a:rPr lang="zh-CN" altLang="en-US" sz="1200">
                          <a:solidFill>
                            <a:schemeClr val="bg1"/>
                          </a:solidFill>
                          <a:latin typeface="Verdana" charset="0"/>
                          <a:ea typeface="Verdana" charset="0"/>
                          <a:cs typeface="Verdana" charset="0"/>
                        </a:rPr>
                        <a:t> </a:t>
                      </a:r>
                      <a:r>
                        <a:rPr lang="en-US" altLang="zh-CN" sz="1200">
                          <a:solidFill>
                            <a:schemeClr val="bg1"/>
                          </a:solidFill>
                          <a:latin typeface="Verdana" charset="0"/>
                          <a:ea typeface="Verdana" charset="0"/>
                          <a:cs typeface="Verdana" charset="0"/>
                        </a:rPr>
                        <a:t>(</a:t>
                      </a:r>
                      <a:r>
                        <a:rPr lang="zh-CN" altLang="en-US" sz="1200">
                          <a:solidFill>
                            <a:schemeClr val="bg1"/>
                          </a:solidFill>
                          <a:latin typeface="Verdana" charset="0"/>
                          <a:ea typeface="Verdana" charset="0"/>
                          <a:cs typeface="Verdana" charset="0"/>
                        </a:rPr>
                        <a:t>網站</a:t>
                      </a:r>
                      <a:r>
                        <a:rPr lang="en-US" altLang="zh-CN" sz="1200">
                          <a:solidFill>
                            <a:schemeClr val="bg1"/>
                          </a:solidFill>
                          <a:latin typeface="Verdana" charset="0"/>
                          <a:ea typeface="Verdana" charset="0"/>
                          <a:cs typeface="Verdana" charset="0"/>
                        </a:rPr>
                        <a:t>):</a:t>
                      </a:r>
                      <a:r>
                        <a:rPr lang="zh-CN" altLang="en-US" sz="1200">
                          <a:solidFill>
                            <a:schemeClr val="bg1"/>
                          </a:solidFill>
                          <a:latin typeface="Verdana" charset="0"/>
                          <a:ea typeface="Verdana" charset="0"/>
                          <a:cs typeface="Verdana" charset="0"/>
                        </a:rPr>
                        <a:t> </a:t>
                      </a:r>
                      <a:r>
                        <a:rPr lang="en-US" altLang="zh-CN" sz="1200">
                          <a:solidFill>
                            <a:schemeClr val="bg1"/>
                          </a:solidFill>
                          <a:latin typeface="Verdana" charset="0"/>
                          <a:ea typeface="Verdana" charset="0"/>
                          <a:cs typeface="Verdana" charset="0"/>
                          <a:hlinkClick r:id="rId2"/>
                        </a:rPr>
                        <a:t>www.</a:t>
                      </a:r>
                      <a:r>
                        <a:rPr lang="pt-BR" altLang="zh-CN" sz="1200">
                          <a:solidFill>
                            <a:schemeClr val="bg1"/>
                          </a:solidFill>
                          <a:latin typeface="Verdana" charset="0"/>
                          <a:ea typeface="Verdana" charset="0"/>
                          <a:cs typeface="Verdana" charset="0"/>
                          <a:hlinkClick r:id="rId2"/>
                        </a:rPr>
                        <a:t>nysmokefree.com</a:t>
                      </a:r>
                      <a:endParaRPr lang="pt-BR" altLang="zh-CN" sz="1200">
                        <a:solidFill>
                          <a:schemeClr val="bg1"/>
                        </a:solidFill>
                        <a:latin typeface="Verdana" charset="0"/>
                        <a:ea typeface="Verdana" charset="0"/>
                        <a:cs typeface="Verdana" charset="0"/>
                      </a:endParaRPr>
                    </a:p>
                    <a:p>
                      <a:endParaRPr lang="pt-BR" altLang="zh-CN" sz="1200">
                        <a:solidFill>
                          <a:schemeClr val="bg1"/>
                        </a:solidFill>
                        <a:latin typeface="Verdana" charset="0"/>
                        <a:ea typeface="Verdana" charset="0"/>
                        <a:cs typeface="Verdana" charset="0"/>
                      </a:endParaRPr>
                    </a:p>
                    <a:p>
                      <a:r>
                        <a:rPr lang="en-US" altLang="zh-CN" sz="1200">
                          <a:solidFill>
                            <a:schemeClr val="bg1"/>
                          </a:solidFill>
                          <a:latin typeface="Verdana" charset="0"/>
                          <a:ea typeface="Verdana" charset="0"/>
                          <a:cs typeface="Verdana" charset="0"/>
                        </a:rPr>
                        <a:t>English</a:t>
                      </a:r>
                      <a:r>
                        <a:rPr lang="zh-CN" altLang="en-US" sz="1200">
                          <a:solidFill>
                            <a:schemeClr val="bg1"/>
                          </a:solidFill>
                          <a:latin typeface="Verdana" charset="0"/>
                          <a:ea typeface="Verdana" charset="0"/>
                          <a:cs typeface="Verdana" charset="0"/>
                        </a:rPr>
                        <a:t> </a:t>
                      </a:r>
                      <a:r>
                        <a:rPr lang="en-US" altLang="zh-CN" sz="1200">
                          <a:solidFill>
                            <a:schemeClr val="bg1"/>
                          </a:solidFill>
                          <a:latin typeface="Verdana" charset="0"/>
                          <a:ea typeface="Verdana" charset="0"/>
                          <a:cs typeface="Verdana" charset="0"/>
                        </a:rPr>
                        <a:t>(</a:t>
                      </a:r>
                      <a:r>
                        <a:rPr lang="zh-CN" altLang="en-US" sz="1200">
                          <a:solidFill>
                            <a:schemeClr val="bg1"/>
                          </a:solidFill>
                          <a:latin typeface="Verdana" charset="0"/>
                          <a:ea typeface="Verdana" charset="0"/>
                          <a:cs typeface="Verdana" charset="0"/>
                        </a:rPr>
                        <a:t>英</a:t>
                      </a:r>
                      <a:r>
                        <a:rPr lang="zh-CN" altLang="en-US" sz="1200" baseline="0">
                          <a:solidFill>
                            <a:schemeClr val="bg1"/>
                          </a:solidFill>
                          <a:latin typeface="Verdana" charset="0"/>
                          <a:ea typeface="Verdana" charset="0"/>
                          <a:cs typeface="Verdana" charset="0"/>
                        </a:rPr>
                        <a:t>語</a:t>
                      </a:r>
                      <a:r>
                        <a:rPr lang="en-US" altLang="zh-CN" sz="120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 </a:t>
                      </a:r>
                      <a:r>
                        <a:rPr lang="pt-BR" altLang="zh-CN" sz="1200">
                          <a:solidFill>
                            <a:schemeClr val="bg1"/>
                          </a:solidFill>
                          <a:latin typeface="Verdana" charset="0"/>
                          <a:ea typeface="Verdana" charset="0"/>
                          <a:cs typeface="Verdana" charset="0"/>
                        </a:rPr>
                        <a:t>1-866-697-8487 </a:t>
                      </a:r>
                      <a:endParaRPr lang="en-US" sz="120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1"/>
                  </a:ext>
                </a:extLst>
              </a:tr>
            </a:tbl>
          </a:graphicData>
        </a:graphic>
      </p:graphicFrame>
      <p:pic>
        <p:nvPicPr>
          <p:cNvPr id="8" name="Picture 7">
            <a:extLst>
              <a:ext uri="{FF2B5EF4-FFF2-40B4-BE49-F238E27FC236}">
                <a16:creationId xmlns:a16="http://schemas.microsoft.com/office/drawing/2014/main" id="{1CDCF713-16A7-4BFB-94C8-AD20B1C7BF94}"/>
              </a:ext>
            </a:extLst>
          </p:cNvPr>
          <p:cNvPicPr>
            <a:picLocks noChangeAspect="1"/>
          </p:cNvPicPr>
          <p:nvPr/>
        </p:nvPicPr>
        <p:blipFill>
          <a:blip r:embed="rId3"/>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6442549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10000" y="144380"/>
            <a:ext cx="10571998" cy="1612232"/>
          </a:xfrm>
        </p:spPr>
        <p:txBody>
          <a:bodyPr/>
          <a:lstStyle/>
          <a:p>
            <a:pPr algn="ctr"/>
            <a:r>
              <a:rPr lang="en-US" sz="3600">
                <a:latin typeface="Verdana" charset="0"/>
                <a:ea typeface="Verdana" charset="0"/>
                <a:cs typeface="Verdana" charset="0"/>
              </a:rPr>
              <a:t>Quit Smoking Resources List by Region</a:t>
            </a:r>
            <a:br>
              <a:rPr lang="en-US" sz="3600">
                <a:latin typeface="Verdana" charset="0"/>
                <a:ea typeface="Verdana" charset="0"/>
                <a:cs typeface="Verdana" charset="0"/>
              </a:rPr>
            </a:br>
            <a:r>
              <a:rPr lang="zh-TW" altLang="en-US" sz="3600">
                <a:latin typeface="Verdana" charset="0"/>
                <a:ea typeface="Verdana" charset="0"/>
                <a:cs typeface="Verdana" charset="0"/>
              </a:rPr>
              <a:t> </a:t>
            </a:r>
            <a:r>
              <a:rPr lang="zh-CN" altLang="en-US" sz="3600">
                <a:latin typeface="Verdana" charset="0"/>
                <a:ea typeface="Verdana" charset="0"/>
                <a:cs typeface="Verdana" charset="0"/>
              </a:rPr>
              <a:t>戒煙</a:t>
            </a:r>
            <a:r>
              <a:rPr lang="zh-TW" altLang="en-US" sz="3600">
                <a:latin typeface="Verdana" charset="0"/>
                <a:ea typeface="Verdana" charset="0"/>
                <a:cs typeface="Verdana" charset="0"/>
              </a:rPr>
              <a:t>資源按地區排列</a:t>
            </a:r>
            <a:br>
              <a:rPr lang="en-US" altLang="zh-TW" sz="3600">
                <a:latin typeface="Verdana" charset="0"/>
                <a:ea typeface="Verdana" charset="0"/>
                <a:cs typeface="Verdana" charset="0"/>
              </a:rPr>
            </a:br>
            <a:r>
              <a:rPr lang="en-US" altLang="zh-TW" sz="3600">
                <a:latin typeface="Verdana" charset="0"/>
                <a:ea typeface="Verdana" charset="0"/>
                <a:cs typeface="Verdana" charset="0"/>
              </a:rPr>
              <a:t>New York City </a:t>
            </a:r>
            <a:r>
              <a:rPr lang="zh-CN" altLang="en-US" sz="3600">
                <a:latin typeface="Verdana" charset="0"/>
                <a:ea typeface="Verdana" charset="0"/>
                <a:cs typeface="Verdana" charset="0"/>
              </a:rPr>
              <a:t>紐約市</a:t>
            </a:r>
            <a:endParaRPr lang="en-US" sz="3600">
              <a:latin typeface="Verdana" charset="0"/>
              <a:ea typeface="Verdana" charset="0"/>
              <a:cs typeface="Verdana" charset="0"/>
            </a:endParaRPr>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911420520"/>
              </p:ext>
            </p:extLst>
          </p:nvPr>
        </p:nvGraphicFramePr>
        <p:xfrm>
          <a:off x="164431" y="2318752"/>
          <a:ext cx="11863136" cy="3931920"/>
        </p:xfrm>
        <a:graphic>
          <a:graphicData uri="http://schemas.openxmlformats.org/drawingml/2006/table">
            <a:tbl>
              <a:tblPr firstRow="1" bandRow="1">
                <a:tableStyleId>{5C22544A-7EE6-4342-B048-85BDC9FD1C3A}</a:tableStyleId>
              </a:tblPr>
              <a:tblGrid>
                <a:gridCol w="2027226">
                  <a:extLst>
                    <a:ext uri="{9D8B030D-6E8A-4147-A177-3AD203B41FA5}">
                      <a16:colId xmlns:a16="http://schemas.microsoft.com/office/drawing/2014/main" val="20000"/>
                    </a:ext>
                  </a:extLst>
                </a:gridCol>
                <a:gridCol w="3643086">
                  <a:extLst>
                    <a:ext uri="{9D8B030D-6E8A-4147-A177-3AD203B41FA5}">
                      <a16:colId xmlns:a16="http://schemas.microsoft.com/office/drawing/2014/main" val="20001"/>
                    </a:ext>
                  </a:extLst>
                </a:gridCol>
                <a:gridCol w="1944914">
                  <a:extLst>
                    <a:ext uri="{9D8B030D-6E8A-4147-A177-3AD203B41FA5}">
                      <a16:colId xmlns:a16="http://schemas.microsoft.com/office/drawing/2014/main" val="20002"/>
                    </a:ext>
                  </a:extLst>
                </a:gridCol>
                <a:gridCol w="4247910">
                  <a:extLst>
                    <a:ext uri="{9D8B030D-6E8A-4147-A177-3AD203B41FA5}">
                      <a16:colId xmlns:a16="http://schemas.microsoft.com/office/drawing/2014/main" val="20003"/>
                    </a:ext>
                  </a:extLst>
                </a:gridCol>
              </a:tblGrid>
              <a:tr h="370840">
                <a:tc>
                  <a:txBody>
                    <a:bodyPr/>
                    <a:lstStyle/>
                    <a:p>
                      <a:pPr algn="l"/>
                      <a:r>
                        <a:rPr lang="en-US" altLang="zh-CN" sz="1200">
                          <a:latin typeface="Verdana" charset="0"/>
                          <a:ea typeface="Verdana" charset="0"/>
                          <a:cs typeface="Verdana" charset="0"/>
                        </a:rPr>
                        <a:t>Organization</a:t>
                      </a:r>
                    </a:p>
                    <a:p>
                      <a:pPr algn="l"/>
                      <a:r>
                        <a:rPr lang="zh-CN" altLang="en-US" sz="1200">
                          <a:latin typeface="Verdana" charset="0"/>
                          <a:ea typeface="Verdana" charset="0"/>
                          <a:cs typeface="Verdana" charset="0"/>
                        </a:rPr>
                        <a:t>機構</a:t>
                      </a:r>
                      <a:endParaRPr lang="en-US" sz="1200">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Services</a:t>
                      </a:r>
                    </a:p>
                    <a:p>
                      <a:pPr algn="l"/>
                      <a:r>
                        <a:rPr lang="zh-CN" altLang="en-US" sz="1200">
                          <a:latin typeface="Verdana" charset="0"/>
                          <a:ea typeface="Verdana" charset="0"/>
                          <a:cs typeface="Verdana" charset="0"/>
                        </a:rPr>
                        <a:t>服務</a:t>
                      </a:r>
                      <a:endParaRPr lang="en-US" sz="1200">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Hours</a:t>
                      </a:r>
                      <a:r>
                        <a:rPr lang="zh-CN" altLang="en-US" sz="1200">
                          <a:latin typeface="Verdana" charset="0"/>
                          <a:ea typeface="Verdana" charset="0"/>
                          <a:cs typeface="Verdana" charset="0"/>
                        </a:rPr>
                        <a:t> </a:t>
                      </a:r>
                      <a:r>
                        <a:rPr lang="en-US" altLang="zh-CN" sz="1200">
                          <a:latin typeface="Verdana" charset="0"/>
                          <a:ea typeface="Verdana" charset="0"/>
                          <a:cs typeface="Verdana" charset="0"/>
                        </a:rPr>
                        <a:t>of</a:t>
                      </a:r>
                      <a:r>
                        <a:rPr lang="zh-CN" altLang="en-US" sz="1200">
                          <a:latin typeface="Verdana" charset="0"/>
                          <a:ea typeface="Verdana" charset="0"/>
                          <a:cs typeface="Verdana" charset="0"/>
                        </a:rPr>
                        <a:t> </a:t>
                      </a:r>
                      <a:r>
                        <a:rPr lang="en-US" altLang="zh-CN" sz="1200">
                          <a:latin typeface="Verdana" charset="0"/>
                          <a:ea typeface="Verdana" charset="0"/>
                          <a:cs typeface="Verdana" charset="0"/>
                        </a:rPr>
                        <a:t>Operation</a:t>
                      </a:r>
                    </a:p>
                    <a:p>
                      <a:pPr algn="l"/>
                      <a:r>
                        <a:rPr lang="zh-TW" altLang="en-US" sz="1200">
                          <a:solidFill>
                            <a:schemeClr val="tx1"/>
                          </a:solidFill>
                          <a:latin typeface="Verdana" charset="0"/>
                          <a:ea typeface="Verdana" charset="0"/>
                          <a:cs typeface="Verdana" charset="0"/>
                        </a:rPr>
                        <a:t>服務時間</a:t>
                      </a:r>
                      <a:endParaRPr lang="en-US" sz="1200">
                        <a:solidFill>
                          <a:schemeClr val="tx1"/>
                        </a:solidFill>
                        <a:latin typeface="Verdana" charset="0"/>
                        <a:ea typeface="Verdana" charset="0"/>
                        <a:cs typeface="Verdana" charset="0"/>
                      </a:endParaRPr>
                    </a:p>
                  </a:txBody>
                  <a:tcPr/>
                </a:tc>
                <a:tc>
                  <a:txBody>
                    <a:bodyPr/>
                    <a:lstStyle/>
                    <a:p>
                      <a:pPr algn="l"/>
                      <a:r>
                        <a:rPr lang="en-US" altLang="zh-CN" sz="1200">
                          <a:latin typeface="Verdana" charset="0"/>
                          <a:ea typeface="Verdana" charset="0"/>
                          <a:cs typeface="Verdana" charset="0"/>
                        </a:rPr>
                        <a:t>Contact</a:t>
                      </a:r>
                      <a:r>
                        <a:rPr lang="zh-CN" altLang="en-US" sz="1200">
                          <a:latin typeface="Verdana" charset="0"/>
                          <a:ea typeface="Verdana" charset="0"/>
                          <a:cs typeface="Verdana" charset="0"/>
                        </a:rPr>
                        <a:t> </a:t>
                      </a:r>
                      <a:r>
                        <a:rPr lang="en-US" altLang="zh-CN" sz="1200">
                          <a:latin typeface="Verdana" charset="0"/>
                          <a:ea typeface="Verdana" charset="0"/>
                          <a:cs typeface="Verdana" charset="0"/>
                        </a:rPr>
                        <a:t>Info</a:t>
                      </a:r>
                    </a:p>
                    <a:p>
                      <a:pPr algn="l"/>
                      <a:r>
                        <a:rPr lang="zh-CN" altLang="en-US" sz="1200">
                          <a:latin typeface="Verdana" charset="0"/>
                          <a:ea typeface="Verdana" charset="0"/>
                          <a:cs typeface="Verdana" charset="0"/>
                        </a:rPr>
                        <a:t>聯絡方式</a:t>
                      </a:r>
                      <a:endParaRPr lang="en-US" sz="1200">
                        <a:latin typeface="Verdana" charset="0"/>
                        <a:ea typeface="Verdana" charset="0"/>
                        <a:cs typeface="Verdana" charset="0"/>
                      </a:endParaRPr>
                    </a:p>
                  </a:txBody>
                  <a:tcPr/>
                </a:tc>
                <a:extLst>
                  <a:ext uri="{0D108BD9-81ED-4DB2-BD59-A6C34878D82A}">
                    <a16:rowId xmlns:a16="http://schemas.microsoft.com/office/drawing/2014/main" val="10000"/>
                  </a:ext>
                </a:extLst>
              </a:tr>
              <a:tr h="370840">
                <a:tc>
                  <a:txBody>
                    <a:bodyPr/>
                    <a:lstStyle/>
                    <a:p>
                      <a:r>
                        <a:rPr lang="en-US" sz="1200">
                          <a:solidFill>
                            <a:schemeClr val="bg1"/>
                          </a:solidFill>
                          <a:latin typeface="Verdana" charset="0"/>
                          <a:ea typeface="Verdana" charset="0"/>
                          <a:cs typeface="Verdana" charset="0"/>
                        </a:rPr>
                        <a:t>New York City Asian Americans for Equality (AAFE)</a:t>
                      </a:r>
                    </a:p>
                    <a:p>
                      <a:endParaRPr lang="en-US" sz="1200">
                        <a:solidFill>
                          <a:schemeClr val="bg1"/>
                        </a:solidFill>
                        <a:latin typeface="Verdana" charset="0"/>
                        <a:ea typeface="Verdana" charset="0"/>
                        <a:cs typeface="Verdana" charset="0"/>
                      </a:endParaRPr>
                    </a:p>
                    <a:p>
                      <a:r>
                        <a:rPr lang="zh-TW" altLang="en-US" sz="1200">
                          <a:solidFill>
                            <a:schemeClr val="bg1"/>
                          </a:solidFill>
                          <a:latin typeface="Verdana" charset="0"/>
                          <a:ea typeface="Verdana" charset="0"/>
                          <a:cs typeface="Verdana" charset="0"/>
                        </a:rPr>
                        <a:t>亞洲人平等會</a:t>
                      </a:r>
                      <a:endParaRPr lang="en-US" sz="1200">
                        <a:solidFill>
                          <a:schemeClr val="bg1"/>
                        </a:solidFill>
                        <a:latin typeface="Verdana" charset="0"/>
                        <a:ea typeface="Verdana" charset="0"/>
                        <a:cs typeface="Verdana" charset="0"/>
                      </a:endParaRPr>
                    </a:p>
                  </a:txBody>
                  <a:tcPr/>
                </a:tc>
                <a:tc>
                  <a:txBody>
                    <a:bodyPr/>
                    <a:lstStyle/>
                    <a:p>
                      <a:r>
                        <a:rPr lang="en-US" sz="1200">
                          <a:solidFill>
                            <a:schemeClr val="bg1"/>
                          </a:solidFill>
                          <a:latin typeface="Verdana" charset="0"/>
                          <a:ea typeface="Verdana" charset="0"/>
                          <a:cs typeface="Verdana" charset="0"/>
                        </a:rPr>
                        <a:t>A community-based organization that offers free individual counseling, help developing a quit plan, and free nicotine replacement therapy if eligible.</a:t>
                      </a:r>
                    </a:p>
                    <a:p>
                      <a:endParaRPr lang="en-US" sz="1200">
                        <a:solidFill>
                          <a:schemeClr val="bg1"/>
                        </a:solidFill>
                        <a:latin typeface="Verdana" charset="0"/>
                        <a:ea typeface="Verdana" charset="0"/>
                        <a:cs typeface="Verdana" charset="0"/>
                      </a:endParaRPr>
                    </a:p>
                    <a:p>
                      <a:r>
                        <a:rPr lang="zh-TW" altLang="en-US" sz="1200">
                          <a:solidFill>
                            <a:schemeClr val="bg1"/>
                          </a:solidFill>
                          <a:latin typeface="Verdana" charset="0"/>
                          <a:ea typeface="Verdana" charset="0"/>
                          <a:cs typeface="Verdana" charset="0"/>
                        </a:rPr>
                        <a:t>我們是一個社區性的組織，在這裡我們將提供免費的個人戒菸諮詢，制定戒菸計劃。符合條件者，我們將提供免費的</a:t>
                      </a:r>
                      <a:r>
                        <a:rPr lang="en-US" altLang="zh-TW" sz="1200">
                          <a:solidFill>
                            <a:schemeClr val="bg1"/>
                          </a:solidFill>
                          <a:latin typeface="Verdana" charset="0"/>
                          <a:ea typeface="Verdana" charset="0"/>
                          <a:cs typeface="Verdana" charset="0"/>
                        </a:rPr>
                        <a:t> </a:t>
                      </a:r>
                      <a:r>
                        <a:rPr lang="zh-TW" altLang="en-US" sz="1200">
                          <a:solidFill>
                            <a:schemeClr val="bg1"/>
                          </a:solidFill>
                          <a:latin typeface="Verdana" charset="0"/>
                          <a:ea typeface="Verdana" charset="0"/>
                          <a:cs typeface="Verdana" charset="0"/>
                        </a:rPr>
                        <a:t>“尼古丁替代療法”。</a:t>
                      </a:r>
                      <a:endParaRPr lang="en-US" sz="1200">
                        <a:solidFill>
                          <a:schemeClr val="bg1"/>
                        </a:solidFill>
                        <a:latin typeface="Verdana" charset="0"/>
                        <a:ea typeface="Verdana" charset="0"/>
                        <a:cs typeface="Verdana" charset="0"/>
                      </a:endParaRPr>
                    </a:p>
                  </a:txBody>
                  <a:tcPr/>
                </a:tc>
                <a:tc>
                  <a:txBody>
                    <a:bodyPr/>
                    <a:lstStyle/>
                    <a:p>
                      <a:endParaRPr lang="en-US" sz="1200">
                        <a:solidFill>
                          <a:schemeClr val="bg1"/>
                        </a:solidFill>
                        <a:latin typeface="Verdana" charset="0"/>
                        <a:ea typeface="Verdana" charset="0"/>
                        <a:cs typeface="Verdana" charset="0"/>
                      </a:endParaRPr>
                    </a:p>
                  </a:txBody>
                  <a:tcPr/>
                </a:tc>
                <a:tc>
                  <a:txBody>
                    <a:bodyPr/>
                    <a:lstStyle/>
                    <a:p>
                      <a:r>
                        <a:rPr lang="en-US" altLang="zh-CN" sz="1200">
                          <a:solidFill>
                            <a:schemeClr val="bg1"/>
                          </a:solidFill>
                          <a:latin typeface="Verdana" charset="0"/>
                          <a:ea typeface="Verdana" charset="0"/>
                          <a:cs typeface="Verdana" charset="0"/>
                        </a:rPr>
                        <a:t>English,</a:t>
                      </a:r>
                      <a:r>
                        <a:rPr lang="zh-CN" altLang="en-US" sz="1200" baseline="0">
                          <a:solidFill>
                            <a:schemeClr val="bg1"/>
                          </a:solidFill>
                          <a:latin typeface="Verdana" charset="0"/>
                          <a:ea typeface="Verdana" charset="0"/>
                          <a:cs typeface="Verdana" charset="0"/>
                        </a:rPr>
                        <a:t> </a:t>
                      </a:r>
                      <a:r>
                        <a:rPr lang="en-US" altLang="zh-CN" sz="1200" baseline="0">
                          <a:solidFill>
                            <a:schemeClr val="bg1"/>
                          </a:solidFill>
                          <a:latin typeface="Verdana" charset="0"/>
                          <a:ea typeface="Verdana" charset="0"/>
                          <a:cs typeface="Verdana" charset="0"/>
                        </a:rPr>
                        <a:t>Mandarin,</a:t>
                      </a:r>
                      <a:r>
                        <a:rPr lang="zh-CN" altLang="en-US" sz="1200" baseline="0">
                          <a:solidFill>
                            <a:schemeClr val="bg1"/>
                          </a:solidFill>
                          <a:latin typeface="Verdana" charset="0"/>
                          <a:ea typeface="Verdana" charset="0"/>
                          <a:cs typeface="Verdana" charset="0"/>
                        </a:rPr>
                        <a:t> </a:t>
                      </a:r>
                      <a:r>
                        <a:rPr lang="en-US" altLang="zh-CN" sz="1200" baseline="0">
                          <a:solidFill>
                            <a:schemeClr val="bg1"/>
                          </a:solidFill>
                          <a:latin typeface="Verdana" charset="0"/>
                          <a:ea typeface="Verdana" charset="0"/>
                          <a:cs typeface="Verdana" charset="0"/>
                        </a:rPr>
                        <a:t>Cantonese</a:t>
                      </a:r>
                      <a:r>
                        <a:rPr lang="zh-CN" altLang="en-US" sz="1200" baseline="0">
                          <a:solidFill>
                            <a:schemeClr val="bg1"/>
                          </a:solidFill>
                          <a:latin typeface="Verdana" charset="0"/>
                          <a:ea typeface="Verdana" charset="0"/>
                          <a:cs typeface="Verdana" charset="0"/>
                        </a:rPr>
                        <a:t> </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英語</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 國語</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 粵語</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 </a:t>
                      </a:r>
                      <a:endParaRPr lang="en-US" altLang="zh-CN" sz="1200" baseline="0">
                        <a:solidFill>
                          <a:schemeClr val="bg1"/>
                        </a:solidFill>
                        <a:latin typeface="Verdana" charset="0"/>
                        <a:ea typeface="Verdana" charset="0"/>
                        <a:cs typeface="Verdana" charset="0"/>
                      </a:endParaRPr>
                    </a:p>
                    <a:p>
                      <a:r>
                        <a:rPr lang="mr-IN" sz="1200">
                          <a:solidFill>
                            <a:schemeClr val="bg1"/>
                          </a:solidFill>
                          <a:latin typeface="Verdana" charset="0"/>
                          <a:ea typeface="Verdana" charset="0"/>
                          <a:cs typeface="Verdana" charset="0"/>
                        </a:rPr>
                        <a:t>1-212-979-8988 </a:t>
                      </a:r>
                      <a:endParaRPr lang="en-US" sz="120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1"/>
                  </a:ext>
                </a:extLst>
              </a:tr>
              <a:tr h="370840">
                <a:tc>
                  <a:txBody>
                    <a:bodyPr/>
                    <a:lstStyle/>
                    <a:p>
                      <a:r>
                        <a:rPr lang="en-US" sz="1200">
                          <a:solidFill>
                            <a:schemeClr val="bg1"/>
                          </a:solidFill>
                          <a:latin typeface="Verdana" charset="0"/>
                          <a:ea typeface="Verdana" charset="0"/>
                          <a:cs typeface="Verdana" charset="0"/>
                        </a:rPr>
                        <a:t>Charles B. Wang Community Health Center (CBWCHC)</a:t>
                      </a:r>
                    </a:p>
                    <a:p>
                      <a:endParaRPr lang="en-US" sz="1200">
                        <a:solidFill>
                          <a:schemeClr val="bg1"/>
                        </a:solidFill>
                        <a:latin typeface="Verdana" charset="0"/>
                        <a:ea typeface="Verdana" charset="0"/>
                        <a:cs typeface="Verdana" charset="0"/>
                      </a:endParaRPr>
                    </a:p>
                    <a:p>
                      <a:r>
                        <a:rPr lang="zh-TW" altLang="en-US" sz="1200">
                          <a:solidFill>
                            <a:schemeClr val="bg1"/>
                          </a:solidFill>
                          <a:latin typeface="Verdana" charset="0"/>
                          <a:ea typeface="Verdana" charset="0"/>
                          <a:cs typeface="Verdana" charset="0"/>
                        </a:rPr>
                        <a:t>王嘉廉社區醫療中心</a:t>
                      </a:r>
                      <a:endParaRPr lang="en-US" sz="1200">
                        <a:solidFill>
                          <a:schemeClr val="bg1"/>
                        </a:solidFill>
                        <a:latin typeface="Verdana" charset="0"/>
                        <a:ea typeface="Verdana" charset="0"/>
                        <a:cs typeface="Verdana" charset="0"/>
                      </a:endParaRPr>
                    </a:p>
                  </a:txBody>
                  <a:tcPr/>
                </a:tc>
                <a:tc>
                  <a:txBody>
                    <a:bodyPr/>
                    <a:lstStyle/>
                    <a:p>
                      <a:r>
                        <a:rPr lang="en-US" sz="1200">
                          <a:solidFill>
                            <a:schemeClr val="bg1"/>
                          </a:solidFill>
                          <a:latin typeface="Verdana" charset="0"/>
                          <a:ea typeface="Verdana" charset="0"/>
                          <a:cs typeface="Verdana" charset="0"/>
                        </a:rPr>
                        <a:t>A community health center that offers free in person and phone counseling to patients and community members by a trained health coach and offers free nicotine patches and gum for eligible smokers.</a:t>
                      </a:r>
                    </a:p>
                    <a:p>
                      <a:endParaRPr lang="en-US" sz="1200">
                        <a:solidFill>
                          <a:schemeClr val="bg1"/>
                        </a:solidFill>
                        <a:latin typeface="Verdana" charset="0"/>
                        <a:ea typeface="Verdana" charset="0"/>
                        <a:cs typeface="Verdana" charset="0"/>
                      </a:endParaRPr>
                    </a:p>
                    <a:p>
                      <a:r>
                        <a:rPr lang="zh-TW" altLang="en-US" sz="1200">
                          <a:solidFill>
                            <a:schemeClr val="bg1"/>
                          </a:solidFill>
                          <a:latin typeface="Verdana" charset="0"/>
                          <a:ea typeface="Verdana" charset="0"/>
                          <a:cs typeface="Verdana" charset="0"/>
                        </a:rPr>
                        <a:t>我們是一個社區健康中心，提供免費的來訪及電話諮詢，社區成員也可接受健康訓練。同時，符合條件者，我們將為吸煙者提供免費的</a:t>
                      </a:r>
                      <a:r>
                        <a:rPr lang="zh-CN" altLang="en-US" sz="1200">
                          <a:solidFill>
                            <a:schemeClr val="bg1"/>
                          </a:solidFill>
                          <a:latin typeface="Verdana" charset="0"/>
                          <a:ea typeface="Verdana" charset="0"/>
                          <a:cs typeface="Verdana" charset="0"/>
                        </a:rPr>
                        <a:t> </a:t>
                      </a:r>
                      <a:r>
                        <a:rPr lang="zh-TW" altLang="en-US" sz="1200">
                          <a:solidFill>
                            <a:schemeClr val="bg1"/>
                          </a:solidFill>
                          <a:latin typeface="Verdana" charset="0"/>
                          <a:ea typeface="Verdana" charset="0"/>
                          <a:cs typeface="Verdana" charset="0"/>
                        </a:rPr>
                        <a:t>“尼古丁替代療法”。</a:t>
                      </a:r>
                      <a:endParaRPr lang="en-US" sz="1200">
                        <a:solidFill>
                          <a:schemeClr val="bg1"/>
                        </a:solidFill>
                        <a:latin typeface="Verdana" charset="0"/>
                        <a:ea typeface="Verdana" charset="0"/>
                        <a:cs typeface="Verdana" charset="0"/>
                      </a:endParaRPr>
                    </a:p>
                  </a:txBody>
                  <a:tcPr/>
                </a:tc>
                <a:tc>
                  <a:txBody>
                    <a:bodyPr/>
                    <a:lstStyle/>
                    <a:p>
                      <a:endParaRPr lang="en-US" sz="1200">
                        <a:solidFill>
                          <a:schemeClr val="bg1"/>
                        </a:solidFill>
                        <a:latin typeface="Verdana" charset="0"/>
                        <a:ea typeface="Verdana" charset="0"/>
                        <a:cs typeface="Verdana" charset="0"/>
                      </a:endParaRPr>
                    </a:p>
                  </a:txBody>
                  <a:tcPr/>
                </a:tc>
                <a:tc>
                  <a:txBody>
                    <a:bodyPr/>
                    <a:lstStyle/>
                    <a:p>
                      <a:r>
                        <a:rPr lang="en-US" altLang="zh-CN" sz="1200">
                          <a:solidFill>
                            <a:schemeClr val="bg1"/>
                          </a:solidFill>
                          <a:latin typeface="Verdana" charset="0"/>
                          <a:ea typeface="Verdana" charset="0"/>
                          <a:cs typeface="Verdana" charset="0"/>
                        </a:rPr>
                        <a:t>English,</a:t>
                      </a:r>
                      <a:r>
                        <a:rPr lang="zh-CN" altLang="en-US" sz="1200" baseline="0">
                          <a:solidFill>
                            <a:schemeClr val="bg1"/>
                          </a:solidFill>
                          <a:latin typeface="Verdana" charset="0"/>
                          <a:ea typeface="Verdana" charset="0"/>
                          <a:cs typeface="Verdana" charset="0"/>
                        </a:rPr>
                        <a:t> </a:t>
                      </a:r>
                      <a:r>
                        <a:rPr lang="en-US" altLang="zh-CN" sz="1200" baseline="0">
                          <a:solidFill>
                            <a:schemeClr val="bg1"/>
                          </a:solidFill>
                          <a:latin typeface="Verdana" charset="0"/>
                          <a:ea typeface="Verdana" charset="0"/>
                          <a:cs typeface="Verdana" charset="0"/>
                        </a:rPr>
                        <a:t>Mandarin,</a:t>
                      </a:r>
                      <a:r>
                        <a:rPr lang="zh-CN" altLang="en-US" sz="1200" baseline="0">
                          <a:solidFill>
                            <a:schemeClr val="bg1"/>
                          </a:solidFill>
                          <a:latin typeface="Verdana" charset="0"/>
                          <a:ea typeface="Verdana" charset="0"/>
                          <a:cs typeface="Verdana" charset="0"/>
                        </a:rPr>
                        <a:t> </a:t>
                      </a:r>
                      <a:r>
                        <a:rPr lang="en-US" altLang="zh-CN" sz="1200" baseline="0">
                          <a:solidFill>
                            <a:schemeClr val="bg1"/>
                          </a:solidFill>
                          <a:latin typeface="Verdana" charset="0"/>
                          <a:ea typeface="Verdana" charset="0"/>
                          <a:cs typeface="Verdana" charset="0"/>
                        </a:rPr>
                        <a:t>Cantonese</a:t>
                      </a:r>
                      <a:r>
                        <a:rPr lang="zh-CN" altLang="en-US" sz="1200" baseline="0">
                          <a:solidFill>
                            <a:schemeClr val="bg1"/>
                          </a:solidFill>
                          <a:latin typeface="Verdana" charset="0"/>
                          <a:ea typeface="Verdana" charset="0"/>
                          <a:cs typeface="Verdana" charset="0"/>
                        </a:rPr>
                        <a:t> </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英語</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 國語</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 粵語</a:t>
                      </a:r>
                      <a:r>
                        <a:rPr lang="en-US" altLang="zh-CN" sz="1200" baseline="0">
                          <a:solidFill>
                            <a:schemeClr val="bg1"/>
                          </a:solidFill>
                          <a:latin typeface="Verdana" charset="0"/>
                          <a:ea typeface="Verdana" charset="0"/>
                          <a:cs typeface="Verdana" charset="0"/>
                        </a:rPr>
                        <a:t>):</a:t>
                      </a:r>
                      <a:r>
                        <a:rPr lang="zh-CN" altLang="en-US" sz="1200" baseline="0">
                          <a:solidFill>
                            <a:schemeClr val="bg1"/>
                          </a:solidFill>
                          <a:latin typeface="Verdana" charset="0"/>
                          <a:ea typeface="Verdana" charset="0"/>
                          <a:cs typeface="Verdana" charset="0"/>
                        </a:rPr>
                        <a:t>  </a:t>
                      </a:r>
                      <a:endParaRPr lang="en-US" altLang="zh-CN" sz="1200" baseline="0">
                        <a:solidFill>
                          <a:schemeClr val="bg1"/>
                        </a:solidFill>
                        <a:latin typeface="Verdana" charset="0"/>
                        <a:ea typeface="Verdana" charset="0"/>
                        <a:cs typeface="Verdana" charset="0"/>
                      </a:endParaRPr>
                    </a:p>
                    <a:p>
                      <a:r>
                        <a:rPr lang="en-US" sz="1200">
                          <a:solidFill>
                            <a:schemeClr val="bg1"/>
                          </a:solidFill>
                          <a:latin typeface="Verdana" charset="0"/>
                          <a:ea typeface="Verdana" charset="0"/>
                          <a:cs typeface="Verdana" charset="0"/>
                        </a:rPr>
                        <a:t>1-718-661-6040</a:t>
                      </a:r>
                    </a:p>
                    <a:p>
                      <a:endParaRPr lang="en-US" sz="1200">
                        <a:solidFill>
                          <a:schemeClr val="bg1"/>
                        </a:solidFill>
                        <a:latin typeface="Verdana" charset="0"/>
                        <a:ea typeface="Verdana" charset="0"/>
                        <a:cs typeface="Verdana" charset="0"/>
                      </a:endParaRPr>
                    </a:p>
                    <a:p>
                      <a:r>
                        <a:rPr lang="en-US" sz="1200">
                          <a:solidFill>
                            <a:schemeClr val="bg1"/>
                          </a:solidFill>
                          <a:latin typeface="Verdana" charset="0"/>
                          <a:ea typeface="Verdana" charset="0"/>
                          <a:cs typeface="Verdana" charset="0"/>
                        </a:rPr>
                        <a:t>http://cbwchc.org/QuitSmoking.asp</a:t>
                      </a:r>
                    </a:p>
                    <a:p>
                      <a:endParaRPr lang="en-US" sz="1200">
                        <a:solidFill>
                          <a:schemeClr val="bg1"/>
                        </a:solidFill>
                        <a:latin typeface="Verdana" charset="0"/>
                        <a:ea typeface="Verdana" charset="0"/>
                        <a:cs typeface="Verdana" charset="0"/>
                      </a:endParaRPr>
                    </a:p>
                  </a:txBody>
                  <a:tcPr/>
                </a:tc>
                <a:extLst>
                  <a:ext uri="{0D108BD9-81ED-4DB2-BD59-A6C34878D82A}">
                    <a16:rowId xmlns:a16="http://schemas.microsoft.com/office/drawing/2014/main" val="10002"/>
                  </a:ext>
                </a:extLst>
              </a:tr>
            </a:tbl>
          </a:graphicData>
        </a:graphic>
      </p:graphicFrame>
      <p:pic>
        <p:nvPicPr>
          <p:cNvPr id="8" name="Picture 7">
            <a:extLst>
              <a:ext uri="{FF2B5EF4-FFF2-40B4-BE49-F238E27FC236}">
                <a16:creationId xmlns:a16="http://schemas.microsoft.com/office/drawing/2014/main" id="{2BEBEEE8-6845-4EC1-AEDF-007126CD08AD}"/>
              </a:ext>
            </a:extLst>
          </p:cNvPr>
          <p:cNvPicPr>
            <a:picLocks noChangeAspect="1"/>
          </p:cNvPicPr>
          <p:nvPr/>
        </p:nvPicPr>
        <p:blipFill>
          <a:blip r:embed="rId2"/>
          <a:stretch>
            <a:fillRect/>
          </a:stretch>
        </p:blipFill>
        <p:spPr>
          <a:xfrm>
            <a:off x="11274326" y="6356412"/>
            <a:ext cx="416457" cy="307035"/>
          </a:xfrm>
          <a:prstGeom prst="rect">
            <a:avLst/>
          </a:prstGeom>
        </p:spPr>
      </p:pic>
    </p:spTree>
    <p:extLst>
      <p:ext uri="{BB962C8B-B14F-4D97-AF65-F5344CB8AC3E}">
        <p14:creationId xmlns:p14="http://schemas.microsoft.com/office/powerpoint/2010/main" val="7957962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8F15-CD18-422B-85B1-F6385E231448}"/>
              </a:ext>
            </a:extLst>
          </p:cNvPr>
          <p:cNvSpPr>
            <a:spLocks noGrp="1"/>
          </p:cNvSpPr>
          <p:nvPr>
            <p:ph type="title"/>
          </p:nvPr>
        </p:nvSpPr>
        <p:spPr/>
        <p:txBody>
          <a:bodyPr/>
          <a:lstStyle/>
          <a:p>
            <a:pPr algn="ctr"/>
            <a:r>
              <a:rPr lang="en-US" sz="3200">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North American Chinatown Smoke Free Day</a:t>
            </a:r>
            <a:br>
              <a:rPr lang="en-US" sz="3600"/>
            </a:br>
            <a:r>
              <a:rPr lang="zh-TW" altLang="en-US" sz="3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北美華埠戒煙日</a:t>
            </a:r>
            <a:endParaRPr lang="en-US" sz="3600">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sp>
        <p:nvSpPr>
          <p:cNvPr id="3" name="Content Placeholder 2">
            <a:extLst>
              <a:ext uri="{FF2B5EF4-FFF2-40B4-BE49-F238E27FC236}">
                <a16:creationId xmlns:a16="http://schemas.microsoft.com/office/drawing/2014/main" id="{A8C78D7B-D76A-4450-8C7D-98F0C7668D33}"/>
              </a:ext>
            </a:extLst>
          </p:cNvPr>
          <p:cNvSpPr>
            <a:spLocks noGrp="1"/>
          </p:cNvSpPr>
          <p:nvPr>
            <p:ph idx="1"/>
          </p:nvPr>
        </p:nvSpPr>
        <p:spPr>
          <a:xfrm>
            <a:off x="700272" y="2007012"/>
            <a:ext cx="10554574" cy="4850988"/>
          </a:xfrm>
        </p:spPr>
        <p:txBody>
          <a:bodyPr>
            <a:normAutofit fontScale="55000" lnSpcReduction="20000"/>
          </a:bodyPr>
          <a:lstStyle/>
          <a:p>
            <a:pPr marL="0" indent="0" algn="ctr">
              <a:buNone/>
            </a:pPr>
            <a:endParaRPr lang="en-US"/>
          </a:p>
          <a:p>
            <a:pPr marL="0" indent="0" algn="ctr">
              <a:buNone/>
            </a:pPr>
            <a:r>
              <a:rPr lang="en-US"/>
              <a:t>This presentation was prepared by </a:t>
            </a:r>
          </a:p>
          <a:p>
            <a:pPr marL="0" indent="0" algn="ctr">
              <a:buNone/>
            </a:pPr>
            <a:endParaRPr lang="en-US"/>
          </a:p>
          <a:p>
            <a:pPr marL="0" indent="0" algn="ctr">
              <a:buNone/>
            </a:pPr>
            <a:endParaRPr lang="en-US"/>
          </a:p>
          <a:p>
            <a:pPr marL="0" indent="0" algn="ctr">
              <a:buNone/>
            </a:pPr>
            <a:endParaRPr lang="en-US"/>
          </a:p>
          <a:p>
            <a:pPr marL="0" indent="0" algn="ctr">
              <a:buNone/>
            </a:pPr>
            <a:r>
              <a:rPr lang="en-US" sz="1900"/>
              <a:t>Chinese American Medical Society, New York</a:t>
            </a:r>
          </a:p>
          <a:p>
            <a:pPr marL="0" indent="0" algn="ctr">
              <a:buNone/>
            </a:pPr>
            <a:r>
              <a:rPr lang="en-US" sz="1900"/>
              <a:t>Maggie Chen </a:t>
            </a:r>
          </a:p>
          <a:p>
            <a:pPr marL="0" indent="0" algn="ctr">
              <a:buNone/>
            </a:pPr>
            <a:r>
              <a:rPr lang="en-US" sz="1900"/>
              <a:t> Warren W. Chin, M.D., Executive Director</a:t>
            </a:r>
          </a:p>
          <a:p>
            <a:pPr marL="0" indent="0" algn="ctr">
              <a:buNone/>
            </a:pPr>
            <a:r>
              <a:rPr lang="en-US" sz="1900"/>
              <a:t>Jamie Love, Administrator</a:t>
            </a:r>
          </a:p>
          <a:p>
            <a:pPr marL="0" indent="0" algn="ctr">
              <a:buNone/>
            </a:pPr>
            <a:r>
              <a:rPr lang="en-US" sz="1900"/>
              <a:t>Joanna Li, Administrative Assistant</a:t>
            </a:r>
          </a:p>
          <a:p>
            <a:pPr marL="0" indent="0" algn="ctr">
              <a:buNone/>
            </a:pPr>
            <a:endParaRPr lang="en-US" sz="1900"/>
          </a:p>
          <a:p>
            <a:pPr marL="0" indent="0" algn="ctr">
              <a:buNone/>
            </a:pPr>
            <a:r>
              <a:rPr lang="en-US" sz="1900"/>
              <a:t>NewYork-Presbyterian Lower Manhattan Hospital</a:t>
            </a:r>
          </a:p>
          <a:p>
            <a:pPr marL="0" indent="0" algn="ctr">
              <a:buNone/>
            </a:pPr>
            <a:r>
              <a:rPr lang="en-US" sz="1900"/>
              <a:t>Chinese Community Partnership for Health</a:t>
            </a:r>
          </a:p>
          <a:p>
            <a:pPr marL="0" indent="0" algn="ctr">
              <a:buNone/>
            </a:pPr>
            <a:r>
              <a:rPr lang="en-US" sz="1900"/>
              <a:t>Esther Wang, R.N.</a:t>
            </a:r>
          </a:p>
          <a:p>
            <a:pPr marL="0" indent="0" algn="ctr">
              <a:buNone/>
            </a:pPr>
            <a:endParaRPr lang="en-US" sz="1900"/>
          </a:p>
          <a:p>
            <a:pPr marL="0" indent="0" algn="ctr">
              <a:buNone/>
            </a:pPr>
            <a:endParaRPr lang="en-US" sz="1900"/>
          </a:p>
          <a:p>
            <a:pPr marL="0" indent="0" algn="ctr">
              <a:buNone/>
            </a:pPr>
            <a:endParaRPr lang="en-US"/>
          </a:p>
          <a:p>
            <a:pPr marL="0" indent="0" algn="ctr">
              <a:buNone/>
            </a:pPr>
            <a:r>
              <a:rPr lang="en-US" sz="1700"/>
              <a:t>With Support From Charles B. Wang Community Health Center, New York</a:t>
            </a:r>
          </a:p>
          <a:p>
            <a:pPr marL="0" indent="0" algn="ctr">
              <a:buNone/>
            </a:pPr>
            <a:r>
              <a:rPr lang="en-US" sz="1700"/>
              <a:t>Rachelle Ocampo &amp; Regina Lee, F. Lee, J.D.</a:t>
            </a:r>
            <a:endParaRPr lang="en-US"/>
          </a:p>
          <a:p>
            <a:pPr marL="0" indent="0" algn="ctr">
              <a:buNone/>
            </a:pP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4676" y="2570290"/>
            <a:ext cx="557457" cy="6771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251" y="5422156"/>
            <a:ext cx="2474615" cy="5144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5690" y="4645680"/>
            <a:ext cx="1827276" cy="5752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036" y="4609935"/>
            <a:ext cx="1107809" cy="611033"/>
          </a:xfrm>
          <a:prstGeom prst="rect">
            <a:avLst/>
          </a:prstGeom>
        </p:spPr>
      </p:pic>
      <p:pic>
        <p:nvPicPr>
          <p:cNvPr id="9" name="Picture 8">
            <a:extLst>
              <a:ext uri="{FF2B5EF4-FFF2-40B4-BE49-F238E27FC236}">
                <a16:creationId xmlns:a16="http://schemas.microsoft.com/office/drawing/2014/main" id="{FC40BC94-0C63-4904-A721-5C5CA8C97E06}"/>
              </a:ext>
            </a:extLst>
          </p:cNvPr>
          <p:cNvPicPr>
            <a:picLocks noChangeAspect="1"/>
          </p:cNvPicPr>
          <p:nvPr/>
        </p:nvPicPr>
        <p:blipFill>
          <a:blip r:embed="rId6"/>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22704667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5F3F-78CC-49C3-B4D1-281E4A80AE70}"/>
              </a:ext>
            </a:extLst>
          </p:cNvPr>
          <p:cNvSpPr>
            <a:spLocks noGrp="1"/>
          </p:cNvSpPr>
          <p:nvPr>
            <p:ph type="title"/>
          </p:nvPr>
        </p:nvSpPr>
        <p:spPr/>
        <p:txBody>
          <a:bodyPr/>
          <a:lstStyle/>
          <a:p>
            <a:pPr algn="ctr"/>
            <a:r>
              <a:rPr lang="en-US">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Questions/ Thank you!</a:t>
            </a:r>
          </a:p>
        </p:txBody>
      </p:sp>
      <p:sp>
        <p:nvSpPr>
          <p:cNvPr id="3" name="Content Placeholder 2">
            <a:extLst>
              <a:ext uri="{FF2B5EF4-FFF2-40B4-BE49-F238E27FC236}">
                <a16:creationId xmlns:a16="http://schemas.microsoft.com/office/drawing/2014/main" id="{B3B34621-7A4A-42F6-9647-3C6872641026}"/>
              </a:ext>
            </a:extLst>
          </p:cNvPr>
          <p:cNvSpPr>
            <a:spLocks noGrp="1"/>
          </p:cNvSpPr>
          <p:nvPr>
            <p:ph idx="1"/>
          </p:nvPr>
        </p:nvSpPr>
        <p:spPr/>
        <p:txBody>
          <a:bodyPr>
            <a:normAutofit/>
          </a:bodyPr>
          <a:lstStyle/>
          <a:p>
            <a:pPr marL="0" indent="0" algn="ctr">
              <a:buNone/>
            </a:pPr>
            <a:r>
              <a:rPr lang="zh-TW" altLang="en-US" sz="54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Arial" panose="020B0604020202020204" pitchFamily="34" charset="0"/>
              </a:rPr>
              <a:t>提問時間</a:t>
            </a:r>
            <a:endParaRPr lang="en-US" altLang="zh-TW" sz="54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Arial" panose="020B0604020202020204" pitchFamily="34" charset="0"/>
            </a:endParaRPr>
          </a:p>
          <a:p>
            <a:pPr marL="0" indent="0" algn="ctr">
              <a:buNone/>
            </a:pPr>
            <a:r>
              <a:rPr lang="zh-TW" altLang="en-US" sz="54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rPr>
              <a:t>   謝謝參加！</a:t>
            </a:r>
            <a:endParaRPr lang="en-US" sz="54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endParaRPr>
          </a:p>
        </p:txBody>
      </p:sp>
      <p:pic>
        <p:nvPicPr>
          <p:cNvPr id="5" name="Picture 4">
            <a:extLst>
              <a:ext uri="{FF2B5EF4-FFF2-40B4-BE49-F238E27FC236}">
                <a16:creationId xmlns:a16="http://schemas.microsoft.com/office/drawing/2014/main" id="{1D6DE706-694A-49CC-954B-EB1ACE089C88}"/>
              </a:ext>
            </a:extLst>
          </p:cNvPr>
          <p:cNvPicPr>
            <a:picLocks noChangeAspect="1"/>
          </p:cNvPicPr>
          <p:nvPr/>
        </p:nvPicPr>
        <p:blipFill>
          <a:blip r:embed="rId2"/>
          <a:stretch>
            <a:fillRect/>
          </a:stretch>
        </p:blipFill>
        <p:spPr>
          <a:xfrm>
            <a:off x="10842706" y="6038198"/>
            <a:ext cx="848077" cy="625249"/>
          </a:xfrm>
          <a:prstGeom prst="rect">
            <a:avLst/>
          </a:prstGeom>
        </p:spPr>
      </p:pic>
    </p:spTree>
    <p:extLst>
      <p:ext uri="{BB962C8B-B14F-4D97-AF65-F5344CB8AC3E}">
        <p14:creationId xmlns:p14="http://schemas.microsoft.com/office/powerpoint/2010/main" val="354210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mage result for no smoking sign">
            <a:extLst>
              <a:ext uri="{FF2B5EF4-FFF2-40B4-BE49-F238E27FC236}">
                <a16:creationId xmlns:a16="http://schemas.microsoft.com/office/drawing/2014/main" id="{F8A13D4B-B994-4DE5-B675-11E7573753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 t="4918" r="4716" b="4284"/>
          <a:stretch/>
        </p:blipFill>
        <p:spPr bwMode="auto">
          <a:xfrm>
            <a:off x="384823" y="1651016"/>
            <a:ext cx="3514317" cy="3563815"/>
          </a:xfrm>
          <a:prstGeom prst="rect">
            <a:avLst/>
          </a:prstGeom>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93FE8364-CEEF-4991-A876-7EC719E0C801}"/>
              </a:ext>
            </a:extLst>
          </p:cNvPr>
          <p:cNvSpPr>
            <a:spLocks noGrp="1"/>
          </p:cNvSpPr>
          <p:nvPr>
            <p:ph idx="1"/>
          </p:nvPr>
        </p:nvSpPr>
        <p:spPr>
          <a:xfrm>
            <a:off x="3899140" y="1651017"/>
            <a:ext cx="7851165" cy="3563814"/>
          </a:xfrm>
          <a:prstGeom prst="rect">
            <a:avLst/>
          </a:prstGeom>
          <a:ln>
            <a:noFill/>
          </a:ln>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lgn="ctr">
              <a:buNone/>
            </a:pPr>
            <a:endParaRPr lang="en-US" sz="3600" b="1">
              <a:latin typeface="Verdana" charset="0"/>
              <a:ea typeface="Verdana" charset="0"/>
              <a:cs typeface="Verdana" charset="0"/>
            </a:endParaRPr>
          </a:p>
          <a:p>
            <a:pPr marL="0" indent="0" algn="ctr">
              <a:buNone/>
            </a:pPr>
            <a:r>
              <a:rPr lang="en-US" sz="3600" b="1">
                <a:effectLst>
                  <a:outerShdw blurRad="38100" dist="38100" dir="2700000" algn="tl">
                    <a:srgbClr val="000000">
                      <a:alpha val="43137"/>
                    </a:srgbClr>
                  </a:outerShdw>
                </a:effectLst>
                <a:latin typeface="Verdana" charset="0"/>
                <a:ea typeface="Verdana" charset="0"/>
                <a:cs typeface="Verdana" charset="0"/>
              </a:rPr>
              <a:t>1-in-3 young Chinese men will die from smoking!</a:t>
            </a:r>
          </a:p>
          <a:p>
            <a:pPr marL="0" indent="0" algn="ctr">
              <a:buNone/>
            </a:pPr>
            <a:endParaRPr lang="en-US" sz="3600" b="1">
              <a:effectLst>
                <a:outerShdw blurRad="38100" dist="38100" dir="2700000" algn="tl">
                  <a:srgbClr val="000000">
                    <a:alpha val="43137"/>
                  </a:srgbClr>
                </a:outerShdw>
              </a:effectLst>
              <a:latin typeface="Verdana" charset="0"/>
              <a:ea typeface="Verdana" charset="0"/>
              <a:cs typeface="Verdana" charset="0"/>
            </a:endParaRPr>
          </a:p>
          <a:p>
            <a:pPr marL="0" indent="0" algn="ctr">
              <a:buNone/>
            </a:pPr>
            <a:r>
              <a:rPr lang="zh-TW" altLang="en-US" sz="3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每 </a:t>
            </a:r>
            <a:r>
              <a:rPr lang="en-US" altLang="zh-TW" sz="3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3 </a:t>
            </a:r>
            <a:r>
              <a:rPr lang="zh-TW" altLang="en-US" sz="3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名年輕中國男性中會有 </a:t>
            </a:r>
            <a:r>
              <a:rPr lang="en-US" altLang="zh-TW" sz="3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1 </a:t>
            </a:r>
            <a:r>
              <a:rPr lang="zh-TW" altLang="en-US" sz="3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rPr>
              <a:t>人因吸煙而死亡！</a:t>
            </a:r>
            <a:endParaRPr lang="en-US" sz="3600" b="1">
              <a:effectLst>
                <a:outerShdw blurRad="38100" dist="38100" dir="2700000" algn="tl">
                  <a:srgbClr val="000000">
                    <a:alpha val="43137"/>
                  </a:srgbClr>
                </a:outerShdw>
              </a:effectLst>
              <a:latin typeface="PMingLiU" panose="02020500000000000000" pitchFamily="18" charset="-120"/>
              <a:ea typeface="PMingLiU" panose="02020500000000000000" pitchFamily="18" charset="-120"/>
              <a:cs typeface="Verdana" charset="0"/>
            </a:endParaRPr>
          </a:p>
        </p:txBody>
      </p:sp>
      <p:pic>
        <p:nvPicPr>
          <p:cNvPr id="6" name="Picture 5">
            <a:extLst>
              <a:ext uri="{FF2B5EF4-FFF2-40B4-BE49-F238E27FC236}">
                <a16:creationId xmlns:a16="http://schemas.microsoft.com/office/drawing/2014/main" id="{845CDDA9-5C07-4B77-ADFE-63045BD55F1B}"/>
              </a:ext>
            </a:extLst>
          </p:cNvPr>
          <p:cNvPicPr>
            <a:picLocks noChangeAspect="1"/>
          </p:cNvPicPr>
          <p:nvPr/>
        </p:nvPicPr>
        <p:blipFill>
          <a:blip r:embed="rId4"/>
          <a:stretch>
            <a:fillRect/>
          </a:stretch>
        </p:blipFill>
        <p:spPr>
          <a:xfrm>
            <a:off x="10842706" y="6038198"/>
            <a:ext cx="848077" cy="625249"/>
          </a:xfrm>
          <a:prstGeom prst="rect">
            <a:avLst/>
          </a:prstGeom>
        </p:spPr>
      </p:pic>
      <p:sp>
        <p:nvSpPr>
          <p:cNvPr id="5" name="TextBox 4">
            <a:extLst>
              <a:ext uri="{FF2B5EF4-FFF2-40B4-BE49-F238E27FC236}">
                <a16:creationId xmlns:a16="http://schemas.microsoft.com/office/drawing/2014/main" id="{DC723FB7-2C5E-4B7E-BC62-7B516C6A0AE7}"/>
              </a:ext>
            </a:extLst>
          </p:cNvPr>
          <p:cNvSpPr txBox="1"/>
          <p:nvPr/>
        </p:nvSpPr>
        <p:spPr>
          <a:xfrm>
            <a:off x="139700" y="6455405"/>
            <a:ext cx="9436100" cy="261610"/>
          </a:xfrm>
          <a:prstGeom prst="rect">
            <a:avLst/>
          </a:prstGeom>
          <a:noFill/>
        </p:spPr>
        <p:txBody>
          <a:bodyPr wrap="square" rtlCol="0">
            <a:spAutoFit/>
          </a:bodyPr>
          <a:lstStyle/>
          <a:p>
            <a:r>
              <a:rPr lang="en-US" sz="1100"/>
              <a:t>Source: </a:t>
            </a:r>
            <a:r>
              <a:rPr lang="en-US" sz="1100" err="1"/>
              <a:t>Koplan</a:t>
            </a:r>
            <a:r>
              <a:rPr lang="en-US" sz="1100"/>
              <a:t> &amp; Eriksen Smoking cessation for Chinese men and prevention for women. The Lancet. 2015;386(10002):1422-1423. </a:t>
            </a:r>
          </a:p>
        </p:txBody>
      </p:sp>
    </p:spTree>
    <p:extLst>
      <p:ext uri="{BB962C8B-B14F-4D97-AF65-F5344CB8AC3E}">
        <p14:creationId xmlns:p14="http://schemas.microsoft.com/office/powerpoint/2010/main" val="3449966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712" y="2814632"/>
            <a:ext cx="10554574" cy="4043367"/>
          </a:xfrm>
        </p:spPr>
        <p:txBody>
          <a:bodyPr>
            <a:normAutofit/>
          </a:bodyPr>
          <a:lstStyle/>
          <a:p>
            <a:pPr marL="0" indent="0" algn="ctr">
              <a:buNone/>
            </a:pPr>
            <a:r>
              <a:rPr lang="en-US" sz="2800">
                <a:latin typeface="Verdana" charset="0"/>
                <a:ea typeface="Verdana" charset="0"/>
                <a:cs typeface="Verdana" charset="0"/>
              </a:rPr>
              <a:t>Cigarette smoking is the number one risk factor for lung cancer. In the US, 80-90% of lung cancers are linked to cigarette smoking. </a:t>
            </a:r>
          </a:p>
          <a:p>
            <a:pPr marL="0" indent="0" algn="ctr">
              <a:buNone/>
            </a:pPr>
            <a:endParaRPr lang="en-US" altLang="zh-TW" sz="2800">
              <a:latin typeface="Verdana" charset="0"/>
              <a:ea typeface="Verdana" charset="0"/>
              <a:cs typeface="Verdana" charset="0"/>
            </a:endParaRPr>
          </a:p>
          <a:p>
            <a:pPr marL="0" indent="0" algn="ctr">
              <a:buNone/>
            </a:pPr>
            <a:r>
              <a:rPr lang="zh-TW" altLang="en-US" sz="3200" b="1">
                <a:latin typeface="PMingLiU" panose="02020500000000000000" pitchFamily="18" charset="-120"/>
                <a:ea typeface="PMingLiU" panose="02020500000000000000" pitchFamily="18" charset="-120"/>
                <a:cs typeface="Verdana" charset="0"/>
              </a:rPr>
              <a:t>吸煙是導致肺癌的首要因素。在美國，</a:t>
            </a:r>
            <a:r>
              <a:rPr lang="en-US" altLang="zh-TW" sz="3200" b="1">
                <a:latin typeface="PMingLiU" panose="02020500000000000000" pitchFamily="18" charset="-120"/>
                <a:ea typeface="PMingLiU" panose="02020500000000000000" pitchFamily="18" charset="-120"/>
                <a:cs typeface="Verdana" charset="0"/>
              </a:rPr>
              <a:t>80%-90%</a:t>
            </a:r>
            <a:r>
              <a:rPr lang="zh-CN" altLang="en-US" sz="3200" b="1">
                <a:latin typeface="PMingLiU" panose="02020500000000000000" pitchFamily="18" charset="-120"/>
                <a:ea typeface="PMingLiU" panose="02020500000000000000" pitchFamily="18" charset="-120"/>
                <a:cs typeface="Verdana" charset="0"/>
              </a:rPr>
              <a:t> </a:t>
            </a:r>
            <a:r>
              <a:rPr lang="zh-TW" altLang="en-US" sz="3200" b="1">
                <a:latin typeface="PMingLiU" panose="02020500000000000000" pitchFamily="18" charset="-120"/>
                <a:ea typeface="PMingLiU" panose="02020500000000000000" pitchFamily="18" charset="-120"/>
                <a:cs typeface="Verdana" charset="0"/>
              </a:rPr>
              <a:t>的肺癌患者都有吸煙的習慣。</a:t>
            </a:r>
            <a:endParaRPr lang="en-US" sz="3200" b="1">
              <a:latin typeface="PMingLiU" panose="02020500000000000000" pitchFamily="18" charset="-120"/>
              <a:ea typeface="PMingLiU" panose="02020500000000000000" pitchFamily="18" charset="-120"/>
              <a:cs typeface="Verdana" charset="0"/>
            </a:endParaRPr>
          </a:p>
        </p:txBody>
      </p:sp>
      <p:pic>
        <p:nvPicPr>
          <p:cNvPr id="4" name="Picture 3"/>
          <p:cNvPicPr>
            <a:picLocks noChangeAspect="1"/>
          </p:cNvPicPr>
          <p:nvPr/>
        </p:nvPicPr>
        <p:blipFill>
          <a:blip r:embed="rId3"/>
          <a:stretch>
            <a:fillRect/>
          </a:stretch>
        </p:blipFill>
        <p:spPr>
          <a:xfrm>
            <a:off x="2007963" y="468385"/>
            <a:ext cx="3086100" cy="2319553"/>
          </a:xfrm>
          <a:prstGeom prst="rect">
            <a:avLst/>
          </a:prstGeom>
        </p:spPr>
      </p:pic>
      <p:pic>
        <p:nvPicPr>
          <p:cNvPr id="5" name="Picture 4"/>
          <p:cNvPicPr>
            <a:picLocks noChangeAspect="1"/>
          </p:cNvPicPr>
          <p:nvPr/>
        </p:nvPicPr>
        <p:blipFill>
          <a:blip r:embed="rId4"/>
          <a:stretch>
            <a:fillRect/>
          </a:stretch>
        </p:blipFill>
        <p:spPr>
          <a:xfrm>
            <a:off x="6629778" y="468385"/>
            <a:ext cx="3594253" cy="2346248"/>
          </a:xfrm>
          <a:prstGeom prst="rect">
            <a:avLst/>
          </a:prstGeom>
        </p:spPr>
      </p:pic>
      <p:cxnSp>
        <p:nvCxnSpPr>
          <p:cNvPr id="7" name="Straight Arrow Connector 6"/>
          <p:cNvCxnSpPr/>
          <p:nvPr/>
        </p:nvCxnSpPr>
        <p:spPr>
          <a:xfrm flipV="1">
            <a:off x="5240682" y="1613171"/>
            <a:ext cx="1241777" cy="29980"/>
          </a:xfrm>
          <a:prstGeom prst="straightConnector1">
            <a:avLst/>
          </a:prstGeom>
          <a:ln w="1270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10B1D45-F8AB-45F3-98D1-44A8061B12FD}"/>
              </a:ext>
            </a:extLst>
          </p:cNvPr>
          <p:cNvPicPr>
            <a:picLocks noChangeAspect="1"/>
          </p:cNvPicPr>
          <p:nvPr/>
        </p:nvPicPr>
        <p:blipFill>
          <a:blip r:embed="rId5"/>
          <a:stretch>
            <a:fillRect/>
          </a:stretch>
        </p:blipFill>
        <p:spPr>
          <a:xfrm>
            <a:off x="10842706" y="6038198"/>
            <a:ext cx="848077" cy="625249"/>
          </a:xfrm>
          <a:prstGeom prst="rect">
            <a:avLst/>
          </a:prstGeom>
        </p:spPr>
      </p:pic>
      <p:sp>
        <p:nvSpPr>
          <p:cNvPr id="9" name="TextBox 8">
            <a:extLst>
              <a:ext uri="{FF2B5EF4-FFF2-40B4-BE49-F238E27FC236}">
                <a16:creationId xmlns:a16="http://schemas.microsoft.com/office/drawing/2014/main" id="{9B430BAC-9193-4DF7-AEFD-4A967200C314}"/>
              </a:ext>
            </a:extLst>
          </p:cNvPr>
          <p:cNvSpPr txBox="1"/>
          <p:nvPr/>
        </p:nvSpPr>
        <p:spPr>
          <a:xfrm>
            <a:off x="139700" y="6455405"/>
            <a:ext cx="4019550" cy="261610"/>
          </a:xfrm>
          <a:prstGeom prst="rect">
            <a:avLst/>
          </a:prstGeom>
          <a:noFill/>
        </p:spPr>
        <p:txBody>
          <a:bodyPr wrap="square" rtlCol="0">
            <a:spAutoFit/>
          </a:bodyPr>
          <a:lstStyle/>
          <a:p>
            <a:r>
              <a:rPr lang="en-US" sz="1100"/>
              <a:t>Source: </a:t>
            </a:r>
            <a:r>
              <a:rPr lang="en-US" sz="1100">
                <a:hlinkClick r:id="rId6"/>
              </a:rPr>
              <a:t>Centers for Disease Control and Prevention</a:t>
            </a:r>
            <a:endParaRPr lang="en-US" sz="1100"/>
          </a:p>
        </p:txBody>
      </p:sp>
    </p:spTree>
    <p:extLst>
      <p:ext uri="{BB962C8B-B14F-4D97-AF65-F5344CB8AC3E}">
        <p14:creationId xmlns:p14="http://schemas.microsoft.com/office/powerpoint/2010/main" val="18370185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Quotable</Template>
  <TotalTime>54</TotalTime>
  <Words>7707</Words>
  <Application>Microsoft Office PowerPoint</Application>
  <PresentationFormat>Widescreen</PresentationFormat>
  <Paragraphs>691</Paragraphs>
  <Slides>76</Slides>
  <Notes>24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76</vt:i4>
      </vt:variant>
    </vt:vector>
  </HeadingPairs>
  <TitlesOfParts>
    <vt:vector size="88" baseType="lpstr">
      <vt:lpstr>PMingLiU</vt:lpstr>
      <vt:lpstr>PMingLiU</vt:lpstr>
      <vt:lpstr>Arial</vt:lpstr>
      <vt:lpstr>Arial</vt:lpstr>
      <vt:lpstr>Calibri</vt:lpstr>
      <vt:lpstr>Century Gothic</vt:lpstr>
      <vt:lpstr>Segoe UI</vt:lpstr>
      <vt:lpstr>tahoma</vt:lpstr>
      <vt:lpstr>Verdana</vt:lpstr>
      <vt:lpstr>Wingdings</vt:lpstr>
      <vt:lpstr>Wingdings 2</vt:lpstr>
      <vt:lpstr>Quotable</vt:lpstr>
      <vt:lpstr>Quit Smoking.  Cherish Your Life!  遠離煙草。 珍惜生命！ </vt:lpstr>
      <vt:lpstr>North American Chinatown Smoke Free Day 北美華埠戒煙日</vt:lpstr>
      <vt:lpstr>Partners 合作機構</vt:lpstr>
      <vt:lpstr>Speakers 特邀演講者</vt:lpstr>
      <vt:lpstr>PowerPoint Presentation</vt:lpstr>
      <vt:lpstr>Did You Know? 你知道嗎？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Smoking kills people around you!  吸煙害死你周圍的人！</vt:lpstr>
      <vt:lpstr>Smoking kills people around you!  吸煙害死你周圍的人！</vt:lpstr>
      <vt:lpstr>Smoking kills people around you!  吸煙害死你周圍的人！</vt:lpstr>
      <vt:lpstr>What is Secondhand Smoke? 什麼是二手煙?</vt:lpstr>
      <vt:lpstr>Dangers of Secondhand Smoke 二手煙的危險</vt:lpstr>
      <vt:lpstr>Dangers of Secondhand Smoke 二手煙的危險</vt:lpstr>
      <vt:lpstr>Dangers of Secondhand Smoke 二手煙的危險</vt:lpstr>
      <vt:lpstr>Secondhand smoke especially harms children 二手煙尤其危害兒童</vt:lpstr>
      <vt:lpstr>Secondhand Smoke is almost as bad as letting your child smoke!  吸二手煙的害處近乎讓你的孩子直接吸煙相同!</vt:lpstr>
      <vt:lpstr>PowerPoint Presentation</vt:lpstr>
      <vt:lpstr>Prevent Third-hand Smoke Too 亦要防止三手煙</vt:lpstr>
      <vt:lpstr>Prevent Third-hand Smoke, Too 亦要防止三手煙</vt:lpstr>
      <vt:lpstr>What are E-Cigarettes?</vt:lpstr>
      <vt:lpstr>Can smoking e-cigarettes harm you? 吸電子煙會傷害你嗎？ </vt:lpstr>
      <vt:lpstr>Can smoking e-cigarettes harm you? 吸電子煙會傷害你嗎？ </vt:lpstr>
      <vt:lpstr>Can smoking e-cigarettes harm you? 吸電子煙會傷害你嗎？ </vt:lpstr>
      <vt:lpstr>Can smoking e-cigarettes harm you? 吸電子煙會傷害你嗎？ </vt:lpstr>
      <vt:lpstr>PowerPoint Presentation</vt:lpstr>
      <vt:lpstr>PowerPoint Presentation</vt:lpstr>
      <vt:lpstr>E-cigarette Use Among NYC Middle School Students 紐約市初中學生使用電子煙的情况</vt:lpstr>
      <vt:lpstr> Health Department Sounds the Alarm on E-cigarette Use Among NYC Middle School Students 衛生部門對紐約市初中學生電子煙使用情況發出警報</vt:lpstr>
      <vt:lpstr>E-cigarette Use Among NYC Middle School Students 紐約市初中學生使用電子煙的情况</vt:lpstr>
      <vt:lpstr>E-cigarette Use Among NYC Middle School Students 紐約市初中學生使用電子煙的情况</vt:lpstr>
      <vt:lpstr>How Does E-cigarettes Use and Nicotine Harm Youth? 使用電子香煙和尼古丁如何危害青少年？</vt:lpstr>
      <vt:lpstr>How Does E-cigarettes Use and Nicotine Harm Youth? 使用電子香煙和尼古丁如何危害青少年？</vt:lpstr>
      <vt:lpstr>PowerPoint Presentation</vt:lpstr>
      <vt:lpstr>Ban on the Sale of Flavored E-Cigarettes 禁止銷售加味電子煙</vt:lpstr>
      <vt:lpstr>Why is smoking bad for you?</vt:lpstr>
      <vt:lpstr>Over 7,000 toxic CHEMICALS - 70 are known to cause cancer!!!  在超過 7,000 種的毒性化合物內有  70 種能導致癌症!!! </vt:lpstr>
      <vt:lpstr>Nicotine 尼古丁</vt:lpstr>
      <vt:lpstr>Carbon Monoxide 一氧化碳</vt:lpstr>
      <vt:lpstr>Tar 煙焦油</vt:lpstr>
      <vt:lpstr>Heart Disease  心臟病</vt:lpstr>
      <vt:lpstr>PowerPoint Presentation</vt:lpstr>
      <vt:lpstr>Smoking is a major cause of Heart Disease and causes one out of every four deaths.  吸煙是心臟病的主要原因，導致每四分之一的病例死亡。</vt:lpstr>
      <vt:lpstr>Stroke 中風</vt:lpstr>
      <vt:lpstr>PowerPoint Presentation</vt:lpstr>
      <vt:lpstr>PowerPoint Presentation</vt:lpstr>
      <vt:lpstr>Cancer  癌症</vt:lpstr>
      <vt:lpstr>Cancer  癌症</vt:lpstr>
      <vt:lpstr>Lung Cancer Screening with Low-Dose Computed Tomography (LDCT) 肺癌篩查使用低劑量 CT</vt:lpstr>
      <vt:lpstr>Who should be screened? 誰應該檢查?</vt:lpstr>
      <vt:lpstr>Eligibility for lung cancer screening 肺癌篩查的資格</vt:lpstr>
      <vt:lpstr>Eligibility for lung cancer screening 肺癌篩查的資格</vt:lpstr>
      <vt:lpstr>PowerPoint Presentation</vt:lpstr>
      <vt:lpstr>Reasons To Quit Smoking  </vt:lpstr>
      <vt:lpstr>Quitting: Save Money 戒煙: 省錢</vt:lpstr>
      <vt:lpstr>Quitting: Health Benefits 戒煙: 健康好處</vt:lpstr>
      <vt:lpstr>PowerPoint Presentation</vt:lpstr>
      <vt:lpstr>It’s Never Too Late To Quit 戒煙永遠不會太遲</vt:lpstr>
      <vt:lpstr>Quitting: For Your Family 戒煙: 為你的家人</vt:lpstr>
      <vt:lpstr>Tips To Quit Smoking 戒煙的要訣</vt:lpstr>
      <vt:lpstr>PowerPoint Presentation</vt:lpstr>
      <vt:lpstr>Reasons for Using Nicotine Replacement Therapy (NRT) 用尼古丁替代療法 (NRT) 的原因</vt:lpstr>
      <vt:lpstr>Dispelling Myths about Nicotine Replacement Therapy (NRT) 尼古丁替代療法的誤解</vt:lpstr>
      <vt:lpstr>Quitting Is Possible! Start Today! 戒煙從今天開始!</vt:lpstr>
      <vt:lpstr>Resources For Smokers 給吸煙者的幫助與支持</vt:lpstr>
      <vt:lpstr>Quit Smoking 戒煙</vt:lpstr>
      <vt:lpstr>Quit Smoking Resources List by Region  戒煙資源按地區排列 USA Nationwide 全美國</vt:lpstr>
      <vt:lpstr>Quit Smoking Resources List by Region  戒煙資源按地區排列 New York State 紐約州</vt:lpstr>
      <vt:lpstr>Quit Smoking Resources List by Region  戒煙資源按地區排列 New York City 紐約市</vt:lpstr>
      <vt:lpstr>North American Chinatown Smoke Free Day 北美華埠戒煙日</vt:lpstr>
      <vt:lpstr>Questions/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Quit Smoking.  Cherish Your Life!  遠離煙草。 珍愛生命！</dc:title>
  <dc:creator>Maggie Chen</dc:creator>
  <cp:lastModifiedBy>Jamie Love</cp:lastModifiedBy>
  <cp:revision>26</cp:revision>
  <cp:lastPrinted>2021-09-22T13:50:25Z</cp:lastPrinted>
  <dcterms:created xsi:type="dcterms:W3CDTF">2017-06-22T01:12:49Z</dcterms:created>
  <dcterms:modified xsi:type="dcterms:W3CDTF">2021-10-05T01:21:34Z</dcterms:modified>
</cp:coreProperties>
</file>